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5"/>
  </p:notesMasterIdLst>
  <p:handoutMasterIdLst>
    <p:handoutMasterId r:id="rId56"/>
  </p:handoutMasterIdLst>
  <p:sldIdLst>
    <p:sldId id="327" r:id="rId5"/>
    <p:sldId id="330" r:id="rId6"/>
    <p:sldId id="331" r:id="rId7"/>
    <p:sldId id="332" r:id="rId8"/>
    <p:sldId id="298" r:id="rId9"/>
    <p:sldId id="262" r:id="rId10"/>
    <p:sldId id="333" r:id="rId11"/>
    <p:sldId id="263" r:id="rId12"/>
    <p:sldId id="299" r:id="rId13"/>
    <p:sldId id="302" r:id="rId14"/>
    <p:sldId id="264" r:id="rId15"/>
    <p:sldId id="266" r:id="rId16"/>
    <p:sldId id="265" r:id="rId17"/>
    <p:sldId id="276" r:id="rId18"/>
    <p:sldId id="303" r:id="rId19"/>
    <p:sldId id="293" r:id="rId20"/>
    <p:sldId id="277" r:id="rId21"/>
    <p:sldId id="334" r:id="rId22"/>
    <p:sldId id="335"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18" r:id="rId43"/>
    <p:sldId id="319" r:id="rId44"/>
    <p:sldId id="321" r:id="rId45"/>
    <p:sldId id="322" r:id="rId46"/>
    <p:sldId id="323" r:id="rId47"/>
    <p:sldId id="324" r:id="rId48"/>
    <p:sldId id="288" r:id="rId49"/>
    <p:sldId id="289" r:id="rId50"/>
    <p:sldId id="320" r:id="rId51"/>
    <p:sldId id="274" r:id="rId52"/>
    <p:sldId id="275"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p:scale>
          <a:sx n="100" d="100"/>
          <a:sy n="100" d="100"/>
        </p:scale>
        <p:origin x="564"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33746C-B290-4DBF-B35B-BE96ECCA943C}"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CA"/>
        </a:p>
      </dgm:t>
    </dgm:pt>
    <dgm:pt modelId="{7B00BA83-F0B0-4AF2-8B88-E76A0AB7B4C0}">
      <dgm:prSet phldrT="[Text]"/>
      <dgm:spPr/>
      <dgm:t>
        <a:bodyPr/>
        <a:lstStyle/>
        <a:p>
          <a:r>
            <a:rPr lang="en-CA" dirty="0"/>
            <a:t>SpaceX API</a:t>
          </a:r>
        </a:p>
      </dgm:t>
    </dgm:pt>
    <dgm:pt modelId="{C6255C7B-B3A3-4F51-8C04-F483BEA0C71A}" type="parTrans" cxnId="{B09465DE-99AD-4C12-B264-257416C95647}">
      <dgm:prSet/>
      <dgm:spPr/>
      <dgm:t>
        <a:bodyPr/>
        <a:lstStyle/>
        <a:p>
          <a:endParaRPr lang="en-CA"/>
        </a:p>
      </dgm:t>
    </dgm:pt>
    <dgm:pt modelId="{3AAC0B36-9A18-4A8C-B398-256DC736F416}" type="sibTrans" cxnId="{B09465DE-99AD-4C12-B264-257416C95647}">
      <dgm:prSet/>
      <dgm:spPr/>
      <dgm:t>
        <a:bodyPr/>
        <a:lstStyle/>
        <a:p>
          <a:endParaRPr lang="en-CA"/>
        </a:p>
      </dgm:t>
    </dgm:pt>
    <dgm:pt modelId="{2C534EE8-A4A8-401B-9C71-1ACDA20499AA}">
      <dgm:prSet phldrT="[Text]"/>
      <dgm:spPr/>
      <dgm:t>
        <a:bodyPr/>
        <a:lstStyle/>
        <a:p>
          <a:r>
            <a:rPr lang="en-CA" dirty="0"/>
            <a:t>Request data from endpoints</a:t>
          </a:r>
        </a:p>
      </dgm:t>
    </dgm:pt>
    <dgm:pt modelId="{9E337BB3-48B1-4B96-9174-C0293A2BD21C}" type="parTrans" cxnId="{C2A7F28A-58BB-43ED-ACAE-38607D530961}">
      <dgm:prSet/>
      <dgm:spPr/>
      <dgm:t>
        <a:bodyPr/>
        <a:lstStyle/>
        <a:p>
          <a:endParaRPr lang="en-CA"/>
        </a:p>
      </dgm:t>
    </dgm:pt>
    <dgm:pt modelId="{D8904BB8-881B-46B0-A941-7C40267EAEEE}" type="sibTrans" cxnId="{C2A7F28A-58BB-43ED-ACAE-38607D530961}">
      <dgm:prSet/>
      <dgm:spPr/>
      <dgm:t>
        <a:bodyPr/>
        <a:lstStyle/>
        <a:p>
          <a:endParaRPr lang="en-CA"/>
        </a:p>
      </dgm:t>
    </dgm:pt>
    <dgm:pt modelId="{3A61EE34-28FE-44D4-ACA8-B39F4CA52326}">
      <dgm:prSet phldrT="[Text]"/>
      <dgm:spPr/>
      <dgm:t>
        <a:bodyPr/>
        <a:lstStyle/>
        <a:p>
          <a:r>
            <a:rPr lang="en-CA" dirty="0"/>
            <a:t>Response</a:t>
          </a:r>
        </a:p>
      </dgm:t>
    </dgm:pt>
    <dgm:pt modelId="{0024CEB2-D729-4397-9836-19066C6C1C75}" type="parTrans" cxnId="{01B6DD86-018A-4E33-945E-D5C4F8801F11}">
      <dgm:prSet/>
      <dgm:spPr/>
      <dgm:t>
        <a:bodyPr/>
        <a:lstStyle/>
        <a:p>
          <a:endParaRPr lang="en-CA"/>
        </a:p>
      </dgm:t>
    </dgm:pt>
    <dgm:pt modelId="{B8E3CA39-D860-4EC2-B77F-374A396994BB}" type="sibTrans" cxnId="{01B6DD86-018A-4E33-945E-D5C4F8801F11}">
      <dgm:prSet/>
      <dgm:spPr/>
      <dgm:t>
        <a:bodyPr/>
        <a:lstStyle/>
        <a:p>
          <a:endParaRPr lang="en-CA"/>
        </a:p>
      </dgm:t>
    </dgm:pt>
    <dgm:pt modelId="{9AC30C40-7FF3-4931-92AA-C4BACBEB252A}">
      <dgm:prSet phldrT="[Text]"/>
      <dgm:spPr/>
      <dgm:t>
        <a:bodyPr/>
        <a:lstStyle/>
        <a:p>
          <a:r>
            <a:rPr lang="en-CA" dirty="0"/>
            <a:t>Data is returned in a JSON format as array of objects</a:t>
          </a:r>
        </a:p>
      </dgm:t>
    </dgm:pt>
    <dgm:pt modelId="{8FDFD56A-1707-4333-87D6-B2ADF0F132C4}" type="parTrans" cxnId="{FD847E9F-2E94-4945-A413-582A1EDAFC7E}">
      <dgm:prSet/>
      <dgm:spPr/>
      <dgm:t>
        <a:bodyPr/>
        <a:lstStyle/>
        <a:p>
          <a:endParaRPr lang="en-CA"/>
        </a:p>
      </dgm:t>
    </dgm:pt>
    <dgm:pt modelId="{9804D80F-9BE1-4302-8753-349F3A300072}" type="sibTrans" cxnId="{FD847E9F-2E94-4945-A413-582A1EDAFC7E}">
      <dgm:prSet/>
      <dgm:spPr/>
      <dgm:t>
        <a:bodyPr/>
        <a:lstStyle/>
        <a:p>
          <a:endParaRPr lang="en-CA"/>
        </a:p>
      </dgm:t>
    </dgm:pt>
    <dgm:pt modelId="{CC6B5C87-BE5A-4D92-A76C-6B3E1CFC6BFC}">
      <dgm:prSet phldrT="[Text]"/>
      <dgm:spPr/>
      <dgm:t>
        <a:bodyPr/>
        <a:lstStyle/>
        <a:p>
          <a:r>
            <a:rPr lang="en-CA" dirty="0"/>
            <a:t>Prepare data</a:t>
          </a:r>
        </a:p>
      </dgm:t>
    </dgm:pt>
    <dgm:pt modelId="{354EAE18-B550-419A-94EE-C11C43890874}" type="parTrans" cxnId="{27A406B6-AD04-46B5-8801-71F431F63FA0}">
      <dgm:prSet/>
      <dgm:spPr/>
      <dgm:t>
        <a:bodyPr/>
        <a:lstStyle/>
        <a:p>
          <a:endParaRPr lang="en-CA"/>
        </a:p>
      </dgm:t>
    </dgm:pt>
    <dgm:pt modelId="{46FF0E0E-7AE7-4096-967E-27BF90F5B334}" type="sibTrans" cxnId="{27A406B6-AD04-46B5-8801-71F431F63FA0}">
      <dgm:prSet/>
      <dgm:spPr/>
      <dgm:t>
        <a:bodyPr/>
        <a:lstStyle/>
        <a:p>
          <a:endParaRPr lang="en-CA"/>
        </a:p>
      </dgm:t>
    </dgm:pt>
    <dgm:pt modelId="{F566E558-3630-48ED-B510-9D8A48BD81C0}">
      <dgm:prSet phldrT="[Text]"/>
      <dgm:spPr/>
      <dgm:t>
        <a:bodyPr/>
        <a:lstStyle/>
        <a:p>
          <a:r>
            <a:rPr lang="en-CA" dirty="0"/>
            <a:t>Filter necessary data to keep only the one related to Falcon 9 launches</a:t>
          </a:r>
        </a:p>
      </dgm:t>
    </dgm:pt>
    <dgm:pt modelId="{F8F447A6-D93A-4CC1-AD94-33CD911F09D1}" type="parTrans" cxnId="{2CBC8056-A17A-41CB-AFE4-8D982690844B}">
      <dgm:prSet/>
      <dgm:spPr/>
      <dgm:t>
        <a:bodyPr/>
        <a:lstStyle/>
        <a:p>
          <a:endParaRPr lang="en-CA"/>
        </a:p>
      </dgm:t>
    </dgm:pt>
    <dgm:pt modelId="{5DA9F30A-6E86-4A88-8342-891A4D1484A9}" type="sibTrans" cxnId="{2CBC8056-A17A-41CB-AFE4-8D982690844B}">
      <dgm:prSet/>
      <dgm:spPr/>
      <dgm:t>
        <a:bodyPr/>
        <a:lstStyle/>
        <a:p>
          <a:endParaRPr lang="en-CA"/>
        </a:p>
      </dgm:t>
    </dgm:pt>
    <dgm:pt modelId="{88D8A7D4-67A0-4C6D-B5B1-CAD5AE54DC81}">
      <dgm:prSet phldrT="[Text]"/>
      <dgm:spPr/>
      <dgm:t>
        <a:bodyPr/>
        <a:lstStyle/>
        <a:p>
          <a:r>
            <a:rPr lang="en-CA" dirty="0"/>
            <a:t>Deal with missing values</a:t>
          </a:r>
        </a:p>
      </dgm:t>
    </dgm:pt>
    <dgm:pt modelId="{8D70C13C-5474-4843-8BE6-8BD1E3F69D74}" type="parTrans" cxnId="{BF9C4EE4-AF4A-417A-9719-AF7F19C9FCD8}">
      <dgm:prSet/>
      <dgm:spPr/>
      <dgm:t>
        <a:bodyPr/>
        <a:lstStyle/>
        <a:p>
          <a:endParaRPr lang="en-CA"/>
        </a:p>
      </dgm:t>
    </dgm:pt>
    <dgm:pt modelId="{F8D24948-7596-48A2-8717-3A2963EA2B56}" type="sibTrans" cxnId="{BF9C4EE4-AF4A-417A-9719-AF7F19C9FCD8}">
      <dgm:prSet/>
      <dgm:spPr/>
      <dgm:t>
        <a:bodyPr/>
        <a:lstStyle/>
        <a:p>
          <a:endParaRPr lang="en-CA"/>
        </a:p>
      </dgm:t>
    </dgm:pt>
    <dgm:pt modelId="{B1960B91-FAAD-473A-94CE-07A9AEB88F71}" type="pres">
      <dgm:prSet presAssocID="{4233746C-B290-4DBF-B35B-BE96ECCA943C}" presName="linearFlow" presStyleCnt="0">
        <dgm:presLayoutVars>
          <dgm:dir/>
          <dgm:animLvl val="lvl"/>
          <dgm:resizeHandles val="exact"/>
        </dgm:presLayoutVars>
      </dgm:prSet>
      <dgm:spPr/>
    </dgm:pt>
    <dgm:pt modelId="{0C32231F-593D-4E73-A030-8C6414A0DFEC}" type="pres">
      <dgm:prSet presAssocID="{7B00BA83-F0B0-4AF2-8B88-E76A0AB7B4C0}" presName="composite" presStyleCnt="0"/>
      <dgm:spPr/>
    </dgm:pt>
    <dgm:pt modelId="{D23DE20B-69D2-4879-AF4E-04569AEF59BF}" type="pres">
      <dgm:prSet presAssocID="{7B00BA83-F0B0-4AF2-8B88-E76A0AB7B4C0}" presName="parentText" presStyleLbl="alignNode1" presStyleIdx="0" presStyleCnt="3">
        <dgm:presLayoutVars>
          <dgm:chMax val="1"/>
          <dgm:bulletEnabled val="1"/>
        </dgm:presLayoutVars>
      </dgm:prSet>
      <dgm:spPr/>
    </dgm:pt>
    <dgm:pt modelId="{84923B9F-258D-4DC2-B06E-5B72E3496198}" type="pres">
      <dgm:prSet presAssocID="{7B00BA83-F0B0-4AF2-8B88-E76A0AB7B4C0}" presName="descendantText" presStyleLbl="alignAcc1" presStyleIdx="0" presStyleCnt="3" custLinFactNeighborX="0" custLinFactNeighborY="-32369">
        <dgm:presLayoutVars>
          <dgm:bulletEnabled val="1"/>
        </dgm:presLayoutVars>
      </dgm:prSet>
      <dgm:spPr/>
    </dgm:pt>
    <dgm:pt modelId="{649AD6AF-E27A-48F0-848F-9A324691C512}" type="pres">
      <dgm:prSet presAssocID="{3AAC0B36-9A18-4A8C-B398-256DC736F416}" presName="sp" presStyleCnt="0"/>
      <dgm:spPr/>
    </dgm:pt>
    <dgm:pt modelId="{2DF5FB77-47C0-43EA-ABB7-48E9BB7EBFAD}" type="pres">
      <dgm:prSet presAssocID="{3A61EE34-28FE-44D4-ACA8-B39F4CA52326}" presName="composite" presStyleCnt="0"/>
      <dgm:spPr/>
    </dgm:pt>
    <dgm:pt modelId="{BA2B13E5-5785-4FE5-81F4-342C70F6A803}" type="pres">
      <dgm:prSet presAssocID="{3A61EE34-28FE-44D4-ACA8-B39F4CA52326}" presName="parentText" presStyleLbl="alignNode1" presStyleIdx="1" presStyleCnt="3">
        <dgm:presLayoutVars>
          <dgm:chMax val="1"/>
          <dgm:bulletEnabled val="1"/>
        </dgm:presLayoutVars>
      </dgm:prSet>
      <dgm:spPr/>
    </dgm:pt>
    <dgm:pt modelId="{9AF21174-6533-47AA-B07C-431EAA20235B}" type="pres">
      <dgm:prSet presAssocID="{3A61EE34-28FE-44D4-ACA8-B39F4CA52326}" presName="descendantText" presStyleLbl="alignAcc1" presStyleIdx="1" presStyleCnt="3">
        <dgm:presLayoutVars>
          <dgm:bulletEnabled val="1"/>
        </dgm:presLayoutVars>
      </dgm:prSet>
      <dgm:spPr/>
    </dgm:pt>
    <dgm:pt modelId="{D57CB971-35FE-499F-97F9-68EE9B61390A}" type="pres">
      <dgm:prSet presAssocID="{B8E3CA39-D860-4EC2-B77F-374A396994BB}" presName="sp" presStyleCnt="0"/>
      <dgm:spPr/>
    </dgm:pt>
    <dgm:pt modelId="{98F717B4-9750-451F-AF1B-C6EE7ECC79A4}" type="pres">
      <dgm:prSet presAssocID="{CC6B5C87-BE5A-4D92-A76C-6B3E1CFC6BFC}" presName="composite" presStyleCnt="0"/>
      <dgm:spPr/>
    </dgm:pt>
    <dgm:pt modelId="{76F002A0-E8FF-409A-B4D3-F5EDD96EDFE4}" type="pres">
      <dgm:prSet presAssocID="{CC6B5C87-BE5A-4D92-A76C-6B3E1CFC6BFC}" presName="parentText" presStyleLbl="alignNode1" presStyleIdx="2" presStyleCnt="3">
        <dgm:presLayoutVars>
          <dgm:chMax val="1"/>
          <dgm:bulletEnabled val="1"/>
        </dgm:presLayoutVars>
      </dgm:prSet>
      <dgm:spPr/>
    </dgm:pt>
    <dgm:pt modelId="{25E2708B-8288-42C5-B09E-C56EB6E27785}" type="pres">
      <dgm:prSet presAssocID="{CC6B5C87-BE5A-4D92-A76C-6B3E1CFC6BFC}" presName="descendantText" presStyleLbl="alignAcc1" presStyleIdx="2" presStyleCnt="3">
        <dgm:presLayoutVars>
          <dgm:bulletEnabled val="1"/>
        </dgm:presLayoutVars>
      </dgm:prSet>
      <dgm:spPr/>
    </dgm:pt>
  </dgm:ptLst>
  <dgm:cxnLst>
    <dgm:cxn modelId="{69D64D0B-12A8-4CEE-A9C0-ECC87382BA48}" type="presOf" srcId="{F566E558-3630-48ED-B510-9D8A48BD81C0}" destId="{25E2708B-8288-42C5-B09E-C56EB6E27785}" srcOrd="0" destOrd="0" presId="urn:microsoft.com/office/officeart/2005/8/layout/chevron2"/>
    <dgm:cxn modelId="{9B43800D-5217-4627-B0DA-7959DC86DC99}" type="presOf" srcId="{7B00BA83-F0B0-4AF2-8B88-E76A0AB7B4C0}" destId="{D23DE20B-69D2-4879-AF4E-04569AEF59BF}" srcOrd="0" destOrd="0" presId="urn:microsoft.com/office/officeart/2005/8/layout/chevron2"/>
    <dgm:cxn modelId="{758DB92A-2D1D-48F9-845D-99F3D112DEBB}" type="presOf" srcId="{88D8A7D4-67A0-4C6D-B5B1-CAD5AE54DC81}" destId="{25E2708B-8288-42C5-B09E-C56EB6E27785}" srcOrd="0" destOrd="1" presId="urn:microsoft.com/office/officeart/2005/8/layout/chevron2"/>
    <dgm:cxn modelId="{FBF39D3F-CD90-48DC-A22D-C48F2607547A}" type="presOf" srcId="{4233746C-B290-4DBF-B35B-BE96ECCA943C}" destId="{B1960B91-FAAD-473A-94CE-07A9AEB88F71}" srcOrd="0" destOrd="0" presId="urn:microsoft.com/office/officeart/2005/8/layout/chevron2"/>
    <dgm:cxn modelId="{159D9C41-8BD1-4A2D-AF01-2BBA899E5F1D}" type="presOf" srcId="{CC6B5C87-BE5A-4D92-A76C-6B3E1CFC6BFC}" destId="{76F002A0-E8FF-409A-B4D3-F5EDD96EDFE4}" srcOrd="0" destOrd="0" presId="urn:microsoft.com/office/officeart/2005/8/layout/chevron2"/>
    <dgm:cxn modelId="{2CBC8056-A17A-41CB-AFE4-8D982690844B}" srcId="{CC6B5C87-BE5A-4D92-A76C-6B3E1CFC6BFC}" destId="{F566E558-3630-48ED-B510-9D8A48BD81C0}" srcOrd="0" destOrd="0" parTransId="{F8F447A6-D93A-4CC1-AD94-33CD911F09D1}" sibTransId="{5DA9F30A-6E86-4A88-8342-891A4D1484A9}"/>
    <dgm:cxn modelId="{01B6DD86-018A-4E33-945E-D5C4F8801F11}" srcId="{4233746C-B290-4DBF-B35B-BE96ECCA943C}" destId="{3A61EE34-28FE-44D4-ACA8-B39F4CA52326}" srcOrd="1" destOrd="0" parTransId="{0024CEB2-D729-4397-9836-19066C6C1C75}" sibTransId="{B8E3CA39-D860-4EC2-B77F-374A396994BB}"/>
    <dgm:cxn modelId="{C2A7F28A-58BB-43ED-ACAE-38607D530961}" srcId="{7B00BA83-F0B0-4AF2-8B88-E76A0AB7B4C0}" destId="{2C534EE8-A4A8-401B-9C71-1ACDA20499AA}" srcOrd="0" destOrd="0" parTransId="{9E337BB3-48B1-4B96-9174-C0293A2BD21C}" sibTransId="{D8904BB8-881B-46B0-A941-7C40267EAEEE}"/>
    <dgm:cxn modelId="{FD847E9F-2E94-4945-A413-582A1EDAFC7E}" srcId="{3A61EE34-28FE-44D4-ACA8-B39F4CA52326}" destId="{9AC30C40-7FF3-4931-92AA-C4BACBEB252A}" srcOrd="0" destOrd="0" parTransId="{8FDFD56A-1707-4333-87D6-B2ADF0F132C4}" sibTransId="{9804D80F-9BE1-4302-8753-349F3A300072}"/>
    <dgm:cxn modelId="{796E9FA6-A64E-4DFB-81E8-1A9328C9C92D}" type="presOf" srcId="{2C534EE8-A4A8-401B-9C71-1ACDA20499AA}" destId="{84923B9F-258D-4DC2-B06E-5B72E3496198}" srcOrd="0" destOrd="0" presId="urn:microsoft.com/office/officeart/2005/8/layout/chevron2"/>
    <dgm:cxn modelId="{27A406B6-AD04-46B5-8801-71F431F63FA0}" srcId="{4233746C-B290-4DBF-B35B-BE96ECCA943C}" destId="{CC6B5C87-BE5A-4D92-A76C-6B3E1CFC6BFC}" srcOrd="2" destOrd="0" parTransId="{354EAE18-B550-419A-94EE-C11C43890874}" sibTransId="{46FF0E0E-7AE7-4096-967E-27BF90F5B334}"/>
    <dgm:cxn modelId="{B09465DE-99AD-4C12-B264-257416C95647}" srcId="{4233746C-B290-4DBF-B35B-BE96ECCA943C}" destId="{7B00BA83-F0B0-4AF2-8B88-E76A0AB7B4C0}" srcOrd="0" destOrd="0" parTransId="{C6255C7B-B3A3-4F51-8C04-F483BEA0C71A}" sibTransId="{3AAC0B36-9A18-4A8C-B398-256DC736F416}"/>
    <dgm:cxn modelId="{BF9C4EE4-AF4A-417A-9719-AF7F19C9FCD8}" srcId="{CC6B5C87-BE5A-4D92-A76C-6B3E1CFC6BFC}" destId="{88D8A7D4-67A0-4C6D-B5B1-CAD5AE54DC81}" srcOrd="1" destOrd="0" parTransId="{8D70C13C-5474-4843-8BE6-8BD1E3F69D74}" sibTransId="{F8D24948-7596-48A2-8717-3A2963EA2B56}"/>
    <dgm:cxn modelId="{701BFBEC-F708-4DA1-8C51-E644D3766E8F}" type="presOf" srcId="{3A61EE34-28FE-44D4-ACA8-B39F4CA52326}" destId="{BA2B13E5-5785-4FE5-81F4-342C70F6A803}" srcOrd="0" destOrd="0" presId="urn:microsoft.com/office/officeart/2005/8/layout/chevron2"/>
    <dgm:cxn modelId="{8E071DF2-1BF4-454E-95F6-17A685753174}" type="presOf" srcId="{9AC30C40-7FF3-4931-92AA-C4BACBEB252A}" destId="{9AF21174-6533-47AA-B07C-431EAA20235B}" srcOrd="0" destOrd="0" presId="urn:microsoft.com/office/officeart/2005/8/layout/chevron2"/>
    <dgm:cxn modelId="{EBDD73BA-0775-4B8B-A8DB-B5C670B514AB}" type="presParOf" srcId="{B1960B91-FAAD-473A-94CE-07A9AEB88F71}" destId="{0C32231F-593D-4E73-A030-8C6414A0DFEC}" srcOrd="0" destOrd="0" presId="urn:microsoft.com/office/officeart/2005/8/layout/chevron2"/>
    <dgm:cxn modelId="{858B60D5-2ED2-49CE-91D6-CF9CE022BC0A}" type="presParOf" srcId="{0C32231F-593D-4E73-A030-8C6414A0DFEC}" destId="{D23DE20B-69D2-4879-AF4E-04569AEF59BF}" srcOrd="0" destOrd="0" presId="urn:microsoft.com/office/officeart/2005/8/layout/chevron2"/>
    <dgm:cxn modelId="{E48C6715-A16F-4979-B505-7F2F54CFC634}" type="presParOf" srcId="{0C32231F-593D-4E73-A030-8C6414A0DFEC}" destId="{84923B9F-258D-4DC2-B06E-5B72E3496198}" srcOrd="1" destOrd="0" presId="urn:microsoft.com/office/officeart/2005/8/layout/chevron2"/>
    <dgm:cxn modelId="{BF00B1C7-D8CD-40C5-8D4D-DCF1DE36F32A}" type="presParOf" srcId="{B1960B91-FAAD-473A-94CE-07A9AEB88F71}" destId="{649AD6AF-E27A-48F0-848F-9A324691C512}" srcOrd="1" destOrd="0" presId="urn:microsoft.com/office/officeart/2005/8/layout/chevron2"/>
    <dgm:cxn modelId="{87FD4AB6-A02C-4E75-9DDA-770DEEA68FA4}" type="presParOf" srcId="{B1960B91-FAAD-473A-94CE-07A9AEB88F71}" destId="{2DF5FB77-47C0-43EA-ABB7-48E9BB7EBFAD}" srcOrd="2" destOrd="0" presId="urn:microsoft.com/office/officeart/2005/8/layout/chevron2"/>
    <dgm:cxn modelId="{FE421097-8DAC-44E2-956B-85E2328405DB}" type="presParOf" srcId="{2DF5FB77-47C0-43EA-ABB7-48E9BB7EBFAD}" destId="{BA2B13E5-5785-4FE5-81F4-342C70F6A803}" srcOrd="0" destOrd="0" presId="urn:microsoft.com/office/officeart/2005/8/layout/chevron2"/>
    <dgm:cxn modelId="{EE71C38A-F22D-472A-A8CE-8AA38E27AE53}" type="presParOf" srcId="{2DF5FB77-47C0-43EA-ABB7-48E9BB7EBFAD}" destId="{9AF21174-6533-47AA-B07C-431EAA20235B}" srcOrd="1" destOrd="0" presId="urn:microsoft.com/office/officeart/2005/8/layout/chevron2"/>
    <dgm:cxn modelId="{75770C84-4A31-43A4-A1AB-8D8D5ED5D748}" type="presParOf" srcId="{B1960B91-FAAD-473A-94CE-07A9AEB88F71}" destId="{D57CB971-35FE-499F-97F9-68EE9B61390A}" srcOrd="3" destOrd="0" presId="urn:microsoft.com/office/officeart/2005/8/layout/chevron2"/>
    <dgm:cxn modelId="{EE9C7B3A-5D11-4107-85F7-780D51A52CA9}" type="presParOf" srcId="{B1960B91-FAAD-473A-94CE-07A9AEB88F71}" destId="{98F717B4-9750-451F-AF1B-C6EE7ECC79A4}" srcOrd="4" destOrd="0" presId="urn:microsoft.com/office/officeart/2005/8/layout/chevron2"/>
    <dgm:cxn modelId="{04CC9890-F763-47AF-8C77-C86255267A27}" type="presParOf" srcId="{98F717B4-9750-451F-AF1B-C6EE7ECC79A4}" destId="{76F002A0-E8FF-409A-B4D3-F5EDD96EDFE4}" srcOrd="0" destOrd="0" presId="urn:microsoft.com/office/officeart/2005/8/layout/chevron2"/>
    <dgm:cxn modelId="{052F5AB0-2D22-48FC-B8B2-9ED8851623BC}" type="presParOf" srcId="{98F717B4-9750-451F-AF1B-C6EE7ECC79A4}" destId="{25E2708B-8288-42C5-B09E-C56EB6E27785}" srcOrd="1" destOrd="0" presId="urn:microsoft.com/office/officeart/2005/8/layout/chevron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33746C-B290-4DBF-B35B-BE96ECCA943C}"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CA"/>
        </a:p>
      </dgm:t>
    </dgm:pt>
    <dgm:pt modelId="{7B00BA83-F0B0-4AF2-8B88-E76A0AB7B4C0}">
      <dgm:prSet phldrT="[Text]"/>
      <dgm:spPr/>
      <dgm:t>
        <a:bodyPr/>
        <a:lstStyle/>
        <a:p>
          <a:r>
            <a:rPr lang="en-CA" dirty="0"/>
            <a:t>SpaceX </a:t>
          </a:r>
          <a:r>
            <a:rPr lang="en-CA" dirty="0" err="1"/>
            <a:t>WikiPedia</a:t>
          </a:r>
          <a:endParaRPr lang="en-CA" dirty="0"/>
        </a:p>
      </dgm:t>
    </dgm:pt>
    <dgm:pt modelId="{C6255C7B-B3A3-4F51-8C04-F483BEA0C71A}" type="parTrans" cxnId="{B09465DE-99AD-4C12-B264-257416C95647}">
      <dgm:prSet/>
      <dgm:spPr/>
      <dgm:t>
        <a:bodyPr/>
        <a:lstStyle/>
        <a:p>
          <a:endParaRPr lang="en-CA"/>
        </a:p>
      </dgm:t>
    </dgm:pt>
    <dgm:pt modelId="{3AAC0B36-9A18-4A8C-B398-256DC736F416}" type="sibTrans" cxnId="{B09465DE-99AD-4C12-B264-257416C95647}">
      <dgm:prSet/>
      <dgm:spPr/>
      <dgm:t>
        <a:bodyPr/>
        <a:lstStyle/>
        <a:p>
          <a:endParaRPr lang="en-CA"/>
        </a:p>
      </dgm:t>
    </dgm:pt>
    <dgm:pt modelId="{2C534EE8-A4A8-401B-9C71-1ACDA20499AA}">
      <dgm:prSet phldrT="[Text]"/>
      <dgm:spPr/>
      <dgm:t>
        <a:bodyPr/>
        <a:lstStyle/>
        <a:p>
          <a:r>
            <a:rPr lang="en-CA" dirty="0"/>
            <a:t>Request data from </a:t>
          </a:r>
          <a:r>
            <a:rPr lang="en-CA" dirty="0" err="1"/>
            <a:t>WikiPedia</a:t>
          </a:r>
          <a:r>
            <a:rPr lang="en-CA" dirty="0"/>
            <a:t> using </a:t>
          </a:r>
          <a:r>
            <a:rPr lang="en-CA" dirty="0" err="1"/>
            <a:t>WebScraping</a:t>
          </a:r>
          <a:r>
            <a:rPr lang="en-CA" dirty="0"/>
            <a:t> techniques</a:t>
          </a:r>
        </a:p>
      </dgm:t>
    </dgm:pt>
    <dgm:pt modelId="{9E337BB3-48B1-4B96-9174-C0293A2BD21C}" type="parTrans" cxnId="{C2A7F28A-58BB-43ED-ACAE-38607D530961}">
      <dgm:prSet/>
      <dgm:spPr/>
      <dgm:t>
        <a:bodyPr/>
        <a:lstStyle/>
        <a:p>
          <a:endParaRPr lang="en-CA"/>
        </a:p>
      </dgm:t>
    </dgm:pt>
    <dgm:pt modelId="{D8904BB8-881B-46B0-A941-7C40267EAEEE}" type="sibTrans" cxnId="{C2A7F28A-58BB-43ED-ACAE-38607D530961}">
      <dgm:prSet/>
      <dgm:spPr/>
      <dgm:t>
        <a:bodyPr/>
        <a:lstStyle/>
        <a:p>
          <a:endParaRPr lang="en-CA"/>
        </a:p>
      </dgm:t>
    </dgm:pt>
    <dgm:pt modelId="{3A61EE34-28FE-44D4-ACA8-B39F4CA52326}">
      <dgm:prSet phldrT="[Text]"/>
      <dgm:spPr/>
      <dgm:t>
        <a:bodyPr/>
        <a:lstStyle/>
        <a:p>
          <a:r>
            <a:rPr lang="en-CA" dirty="0"/>
            <a:t>Response</a:t>
          </a:r>
        </a:p>
      </dgm:t>
    </dgm:pt>
    <dgm:pt modelId="{0024CEB2-D729-4397-9836-19066C6C1C75}" type="parTrans" cxnId="{01B6DD86-018A-4E33-945E-D5C4F8801F11}">
      <dgm:prSet/>
      <dgm:spPr/>
      <dgm:t>
        <a:bodyPr/>
        <a:lstStyle/>
        <a:p>
          <a:endParaRPr lang="en-CA"/>
        </a:p>
      </dgm:t>
    </dgm:pt>
    <dgm:pt modelId="{B8E3CA39-D860-4EC2-B77F-374A396994BB}" type="sibTrans" cxnId="{01B6DD86-018A-4E33-945E-D5C4F8801F11}">
      <dgm:prSet/>
      <dgm:spPr/>
      <dgm:t>
        <a:bodyPr/>
        <a:lstStyle/>
        <a:p>
          <a:endParaRPr lang="en-CA"/>
        </a:p>
      </dgm:t>
    </dgm:pt>
    <dgm:pt modelId="{9AC30C40-7FF3-4931-92AA-C4BACBEB252A}">
      <dgm:prSet phldrT="[Text]"/>
      <dgm:spPr/>
      <dgm:t>
        <a:bodyPr/>
        <a:lstStyle/>
        <a:p>
          <a:r>
            <a:rPr lang="en-CA" dirty="0"/>
            <a:t>Extract relevant tables and columns/variables names and values</a:t>
          </a:r>
        </a:p>
      </dgm:t>
    </dgm:pt>
    <dgm:pt modelId="{8FDFD56A-1707-4333-87D6-B2ADF0F132C4}" type="parTrans" cxnId="{FD847E9F-2E94-4945-A413-582A1EDAFC7E}">
      <dgm:prSet/>
      <dgm:spPr/>
      <dgm:t>
        <a:bodyPr/>
        <a:lstStyle/>
        <a:p>
          <a:endParaRPr lang="en-CA"/>
        </a:p>
      </dgm:t>
    </dgm:pt>
    <dgm:pt modelId="{9804D80F-9BE1-4302-8753-349F3A300072}" type="sibTrans" cxnId="{FD847E9F-2E94-4945-A413-582A1EDAFC7E}">
      <dgm:prSet/>
      <dgm:spPr/>
      <dgm:t>
        <a:bodyPr/>
        <a:lstStyle/>
        <a:p>
          <a:endParaRPr lang="en-CA"/>
        </a:p>
      </dgm:t>
    </dgm:pt>
    <dgm:pt modelId="{CC6B5C87-BE5A-4D92-A76C-6B3E1CFC6BFC}">
      <dgm:prSet phldrT="[Text]"/>
      <dgm:spPr/>
      <dgm:t>
        <a:bodyPr/>
        <a:lstStyle/>
        <a:p>
          <a:r>
            <a:rPr lang="en-CA" dirty="0"/>
            <a:t>Prepare data</a:t>
          </a:r>
        </a:p>
      </dgm:t>
    </dgm:pt>
    <dgm:pt modelId="{354EAE18-B550-419A-94EE-C11C43890874}" type="parTrans" cxnId="{27A406B6-AD04-46B5-8801-71F431F63FA0}">
      <dgm:prSet/>
      <dgm:spPr/>
      <dgm:t>
        <a:bodyPr/>
        <a:lstStyle/>
        <a:p>
          <a:endParaRPr lang="en-CA"/>
        </a:p>
      </dgm:t>
    </dgm:pt>
    <dgm:pt modelId="{46FF0E0E-7AE7-4096-967E-27BF90F5B334}" type="sibTrans" cxnId="{27A406B6-AD04-46B5-8801-71F431F63FA0}">
      <dgm:prSet/>
      <dgm:spPr/>
      <dgm:t>
        <a:bodyPr/>
        <a:lstStyle/>
        <a:p>
          <a:endParaRPr lang="en-CA"/>
        </a:p>
      </dgm:t>
    </dgm:pt>
    <dgm:pt modelId="{F566E558-3630-48ED-B510-9D8A48BD81C0}">
      <dgm:prSet phldrT="[Text]"/>
      <dgm:spPr/>
      <dgm:t>
        <a:bodyPr/>
        <a:lstStyle/>
        <a:p>
          <a:r>
            <a:rPr lang="en-CA" dirty="0"/>
            <a:t>Prepare data, filter necessary values and create </a:t>
          </a:r>
          <a:r>
            <a:rPr lang="en-CA" dirty="0" err="1"/>
            <a:t>DataFrame</a:t>
          </a:r>
          <a:endParaRPr lang="en-CA" dirty="0"/>
        </a:p>
      </dgm:t>
    </dgm:pt>
    <dgm:pt modelId="{F8F447A6-D93A-4CC1-AD94-33CD911F09D1}" type="parTrans" cxnId="{2CBC8056-A17A-41CB-AFE4-8D982690844B}">
      <dgm:prSet/>
      <dgm:spPr/>
      <dgm:t>
        <a:bodyPr/>
        <a:lstStyle/>
        <a:p>
          <a:endParaRPr lang="en-CA"/>
        </a:p>
      </dgm:t>
    </dgm:pt>
    <dgm:pt modelId="{5DA9F30A-6E86-4A88-8342-891A4D1484A9}" type="sibTrans" cxnId="{2CBC8056-A17A-41CB-AFE4-8D982690844B}">
      <dgm:prSet/>
      <dgm:spPr/>
      <dgm:t>
        <a:bodyPr/>
        <a:lstStyle/>
        <a:p>
          <a:endParaRPr lang="en-CA"/>
        </a:p>
      </dgm:t>
    </dgm:pt>
    <dgm:pt modelId="{B1960B91-FAAD-473A-94CE-07A9AEB88F71}" type="pres">
      <dgm:prSet presAssocID="{4233746C-B290-4DBF-B35B-BE96ECCA943C}" presName="linearFlow" presStyleCnt="0">
        <dgm:presLayoutVars>
          <dgm:dir/>
          <dgm:animLvl val="lvl"/>
          <dgm:resizeHandles val="exact"/>
        </dgm:presLayoutVars>
      </dgm:prSet>
      <dgm:spPr/>
    </dgm:pt>
    <dgm:pt modelId="{0C32231F-593D-4E73-A030-8C6414A0DFEC}" type="pres">
      <dgm:prSet presAssocID="{7B00BA83-F0B0-4AF2-8B88-E76A0AB7B4C0}" presName="composite" presStyleCnt="0"/>
      <dgm:spPr/>
    </dgm:pt>
    <dgm:pt modelId="{D23DE20B-69D2-4879-AF4E-04569AEF59BF}" type="pres">
      <dgm:prSet presAssocID="{7B00BA83-F0B0-4AF2-8B88-E76A0AB7B4C0}" presName="parentText" presStyleLbl="alignNode1" presStyleIdx="0" presStyleCnt="3">
        <dgm:presLayoutVars>
          <dgm:chMax val="1"/>
          <dgm:bulletEnabled val="1"/>
        </dgm:presLayoutVars>
      </dgm:prSet>
      <dgm:spPr/>
    </dgm:pt>
    <dgm:pt modelId="{84923B9F-258D-4DC2-B06E-5B72E3496198}" type="pres">
      <dgm:prSet presAssocID="{7B00BA83-F0B0-4AF2-8B88-E76A0AB7B4C0}" presName="descendantText" presStyleLbl="alignAcc1" presStyleIdx="0" presStyleCnt="3" custLinFactNeighborX="0" custLinFactNeighborY="-32369">
        <dgm:presLayoutVars>
          <dgm:bulletEnabled val="1"/>
        </dgm:presLayoutVars>
      </dgm:prSet>
      <dgm:spPr/>
    </dgm:pt>
    <dgm:pt modelId="{649AD6AF-E27A-48F0-848F-9A324691C512}" type="pres">
      <dgm:prSet presAssocID="{3AAC0B36-9A18-4A8C-B398-256DC736F416}" presName="sp" presStyleCnt="0"/>
      <dgm:spPr/>
    </dgm:pt>
    <dgm:pt modelId="{2DF5FB77-47C0-43EA-ABB7-48E9BB7EBFAD}" type="pres">
      <dgm:prSet presAssocID="{3A61EE34-28FE-44D4-ACA8-B39F4CA52326}" presName="composite" presStyleCnt="0"/>
      <dgm:spPr/>
    </dgm:pt>
    <dgm:pt modelId="{BA2B13E5-5785-4FE5-81F4-342C70F6A803}" type="pres">
      <dgm:prSet presAssocID="{3A61EE34-28FE-44D4-ACA8-B39F4CA52326}" presName="parentText" presStyleLbl="alignNode1" presStyleIdx="1" presStyleCnt="3">
        <dgm:presLayoutVars>
          <dgm:chMax val="1"/>
          <dgm:bulletEnabled val="1"/>
        </dgm:presLayoutVars>
      </dgm:prSet>
      <dgm:spPr/>
    </dgm:pt>
    <dgm:pt modelId="{9AF21174-6533-47AA-B07C-431EAA20235B}" type="pres">
      <dgm:prSet presAssocID="{3A61EE34-28FE-44D4-ACA8-B39F4CA52326}" presName="descendantText" presStyleLbl="alignAcc1" presStyleIdx="1" presStyleCnt="3">
        <dgm:presLayoutVars>
          <dgm:bulletEnabled val="1"/>
        </dgm:presLayoutVars>
      </dgm:prSet>
      <dgm:spPr/>
    </dgm:pt>
    <dgm:pt modelId="{D57CB971-35FE-499F-97F9-68EE9B61390A}" type="pres">
      <dgm:prSet presAssocID="{B8E3CA39-D860-4EC2-B77F-374A396994BB}" presName="sp" presStyleCnt="0"/>
      <dgm:spPr/>
    </dgm:pt>
    <dgm:pt modelId="{98F717B4-9750-451F-AF1B-C6EE7ECC79A4}" type="pres">
      <dgm:prSet presAssocID="{CC6B5C87-BE5A-4D92-A76C-6B3E1CFC6BFC}" presName="composite" presStyleCnt="0"/>
      <dgm:spPr/>
    </dgm:pt>
    <dgm:pt modelId="{76F002A0-E8FF-409A-B4D3-F5EDD96EDFE4}" type="pres">
      <dgm:prSet presAssocID="{CC6B5C87-BE5A-4D92-A76C-6B3E1CFC6BFC}" presName="parentText" presStyleLbl="alignNode1" presStyleIdx="2" presStyleCnt="3">
        <dgm:presLayoutVars>
          <dgm:chMax val="1"/>
          <dgm:bulletEnabled val="1"/>
        </dgm:presLayoutVars>
      </dgm:prSet>
      <dgm:spPr/>
    </dgm:pt>
    <dgm:pt modelId="{25E2708B-8288-42C5-B09E-C56EB6E27785}" type="pres">
      <dgm:prSet presAssocID="{CC6B5C87-BE5A-4D92-A76C-6B3E1CFC6BFC}" presName="descendantText" presStyleLbl="alignAcc1" presStyleIdx="2" presStyleCnt="3">
        <dgm:presLayoutVars>
          <dgm:bulletEnabled val="1"/>
        </dgm:presLayoutVars>
      </dgm:prSet>
      <dgm:spPr/>
    </dgm:pt>
  </dgm:ptLst>
  <dgm:cxnLst>
    <dgm:cxn modelId="{69D64D0B-12A8-4CEE-A9C0-ECC87382BA48}" type="presOf" srcId="{F566E558-3630-48ED-B510-9D8A48BD81C0}" destId="{25E2708B-8288-42C5-B09E-C56EB6E27785}" srcOrd="0" destOrd="0" presId="urn:microsoft.com/office/officeart/2005/8/layout/chevron2"/>
    <dgm:cxn modelId="{9B43800D-5217-4627-B0DA-7959DC86DC99}" type="presOf" srcId="{7B00BA83-F0B0-4AF2-8B88-E76A0AB7B4C0}" destId="{D23DE20B-69D2-4879-AF4E-04569AEF59BF}" srcOrd="0" destOrd="0" presId="urn:microsoft.com/office/officeart/2005/8/layout/chevron2"/>
    <dgm:cxn modelId="{FBF39D3F-CD90-48DC-A22D-C48F2607547A}" type="presOf" srcId="{4233746C-B290-4DBF-B35B-BE96ECCA943C}" destId="{B1960B91-FAAD-473A-94CE-07A9AEB88F71}" srcOrd="0" destOrd="0" presId="urn:microsoft.com/office/officeart/2005/8/layout/chevron2"/>
    <dgm:cxn modelId="{159D9C41-8BD1-4A2D-AF01-2BBA899E5F1D}" type="presOf" srcId="{CC6B5C87-BE5A-4D92-A76C-6B3E1CFC6BFC}" destId="{76F002A0-E8FF-409A-B4D3-F5EDD96EDFE4}" srcOrd="0" destOrd="0" presId="urn:microsoft.com/office/officeart/2005/8/layout/chevron2"/>
    <dgm:cxn modelId="{2CBC8056-A17A-41CB-AFE4-8D982690844B}" srcId="{CC6B5C87-BE5A-4D92-A76C-6B3E1CFC6BFC}" destId="{F566E558-3630-48ED-B510-9D8A48BD81C0}" srcOrd="0" destOrd="0" parTransId="{F8F447A6-D93A-4CC1-AD94-33CD911F09D1}" sibTransId="{5DA9F30A-6E86-4A88-8342-891A4D1484A9}"/>
    <dgm:cxn modelId="{01B6DD86-018A-4E33-945E-D5C4F8801F11}" srcId="{4233746C-B290-4DBF-B35B-BE96ECCA943C}" destId="{3A61EE34-28FE-44D4-ACA8-B39F4CA52326}" srcOrd="1" destOrd="0" parTransId="{0024CEB2-D729-4397-9836-19066C6C1C75}" sibTransId="{B8E3CA39-D860-4EC2-B77F-374A396994BB}"/>
    <dgm:cxn modelId="{C2A7F28A-58BB-43ED-ACAE-38607D530961}" srcId="{7B00BA83-F0B0-4AF2-8B88-E76A0AB7B4C0}" destId="{2C534EE8-A4A8-401B-9C71-1ACDA20499AA}" srcOrd="0" destOrd="0" parTransId="{9E337BB3-48B1-4B96-9174-C0293A2BD21C}" sibTransId="{D8904BB8-881B-46B0-A941-7C40267EAEEE}"/>
    <dgm:cxn modelId="{FD847E9F-2E94-4945-A413-582A1EDAFC7E}" srcId="{3A61EE34-28FE-44D4-ACA8-B39F4CA52326}" destId="{9AC30C40-7FF3-4931-92AA-C4BACBEB252A}" srcOrd="0" destOrd="0" parTransId="{8FDFD56A-1707-4333-87D6-B2ADF0F132C4}" sibTransId="{9804D80F-9BE1-4302-8753-349F3A300072}"/>
    <dgm:cxn modelId="{796E9FA6-A64E-4DFB-81E8-1A9328C9C92D}" type="presOf" srcId="{2C534EE8-A4A8-401B-9C71-1ACDA20499AA}" destId="{84923B9F-258D-4DC2-B06E-5B72E3496198}" srcOrd="0" destOrd="0" presId="urn:microsoft.com/office/officeart/2005/8/layout/chevron2"/>
    <dgm:cxn modelId="{27A406B6-AD04-46B5-8801-71F431F63FA0}" srcId="{4233746C-B290-4DBF-B35B-BE96ECCA943C}" destId="{CC6B5C87-BE5A-4D92-A76C-6B3E1CFC6BFC}" srcOrd="2" destOrd="0" parTransId="{354EAE18-B550-419A-94EE-C11C43890874}" sibTransId="{46FF0E0E-7AE7-4096-967E-27BF90F5B334}"/>
    <dgm:cxn modelId="{B09465DE-99AD-4C12-B264-257416C95647}" srcId="{4233746C-B290-4DBF-B35B-BE96ECCA943C}" destId="{7B00BA83-F0B0-4AF2-8B88-E76A0AB7B4C0}" srcOrd="0" destOrd="0" parTransId="{C6255C7B-B3A3-4F51-8C04-F483BEA0C71A}" sibTransId="{3AAC0B36-9A18-4A8C-B398-256DC736F416}"/>
    <dgm:cxn modelId="{701BFBEC-F708-4DA1-8C51-E644D3766E8F}" type="presOf" srcId="{3A61EE34-28FE-44D4-ACA8-B39F4CA52326}" destId="{BA2B13E5-5785-4FE5-81F4-342C70F6A803}" srcOrd="0" destOrd="0" presId="urn:microsoft.com/office/officeart/2005/8/layout/chevron2"/>
    <dgm:cxn modelId="{8E071DF2-1BF4-454E-95F6-17A685753174}" type="presOf" srcId="{9AC30C40-7FF3-4931-92AA-C4BACBEB252A}" destId="{9AF21174-6533-47AA-B07C-431EAA20235B}" srcOrd="0" destOrd="0" presId="urn:microsoft.com/office/officeart/2005/8/layout/chevron2"/>
    <dgm:cxn modelId="{EBDD73BA-0775-4B8B-A8DB-B5C670B514AB}" type="presParOf" srcId="{B1960B91-FAAD-473A-94CE-07A9AEB88F71}" destId="{0C32231F-593D-4E73-A030-8C6414A0DFEC}" srcOrd="0" destOrd="0" presId="urn:microsoft.com/office/officeart/2005/8/layout/chevron2"/>
    <dgm:cxn modelId="{858B60D5-2ED2-49CE-91D6-CF9CE022BC0A}" type="presParOf" srcId="{0C32231F-593D-4E73-A030-8C6414A0DFEC}" destId="{D23DE20B-69D2-4879-AF4E-04569AEF59BF}" srcOrd="0" destOrd="0" presId="urn:microsoft.com/office/officeart/2005/8/layout/chevron2"/>
    <dgm:cxn modelId="{E48C6715-A16F-4979-B505-7F2F54CFC634}" type="presParOf" srcId="{0C32231F-593D-4E73-A030-8C6414A0DFEC}" destId="{84923B9F-258D-4DC2-B06E-5B72E3496198}" srcOrd="1" destOrd="0" presId="urn:microsoft.com/office/officeart/2005/8/layout/chevron2"/>
    <dgm:cxn modelId="{BF00B1C7-D8CD-40C5-8D4D-DCF1DE36F32A}" type="presParOf" srcId="{B1960B91-FAAD-473A-94CE-07A9AEB88F71}" destId="{649AD6AF-E27A-48F0-848F-9A324691C512}" srcOrd="1" destOrd="0" presId="urn:microsoft.com/office/officeart/2005/8/layout/chevron2"/>
    <dgm:cxn modelId="{87FD4AB6-A02C-4E75-9DDA-770DEEA68FA4}" type="presParOf" srcId="{B1960B91-FAAD-473A-94CE-07A9AEB88F71}" destId="{2DF5FB77-47C0-43EA-ABB7-48E9BB7EBFAD}" srcOrd="2" destOrd="0" presId="urn:microsoft.com/office/officeart/2005/8/layout/chevron2"/>
    <dgm:cxn modelId="{FE421097-8DAC-44E2-956B-85E2328405DB}" type="presParOf" srcId="{2DF5FB77-47C0-43EA-ABB7-48E9BB7EBFAD}" destId="{BA2B13E5-5785-4FE5-81F4-342C70F6A803}" srcOrd="0" destOrd="0" presId="urn:microsoft.com/office/officeart/2005/8/layout/chevron2"/>
    <dgm:cxn modelId="{EE71C38A-F22D-472A-A8CE-8AA38E27AE53}" type="presParOf" srcId="{2DF5FB77-47C0-43EA-ABB7-48E9BB7EBFAD}" destId="{9AF21174-6533-47AA-B07C-431EAA20235B}" srcOrd="1" destOrd="0" presId="urn:microsoft.com/office/officeart/2005/8/layout/chevron2"/>
    <dgm:cxn modelId="{75770C84-4A31-43A4-A1AB-8D8D5ED5D748}" type="presParOf" srcId="{B1960B91-FAAD-473A-94CE-07A9AEB88F71}" destId="{D57CB971-35FE-499F-97F9-68EE9B61390A}" srcOrd="3" destOrd="0" presId="urn:microsoft.com/office/officeart/2005/8/layout/chevron2"/>
    <dgm:cxn modelId="{EE9C7B3A-5D11-4107-85F7-780D51A52CA9}" type="presParOf" srcId="{B1960B91-FAAD-473A-94CE-07A9AEB88F71}" destId="{98F717B4-9750-451F-AF1B-C6EE7ECC79A4}" srcOrd="4" destOrd="0" presId="urn:microsoft.com/office/officeart/2005/8/layout/chevron2"/>
    <dgm:cxn modelId="{04CC9890-F763-47AF-8C77-C86255267A27}" type="presParOf" srcId="{98F717B4-9750-451F-AF1B-C6EE7ECC79A4}" destId="{76F002A0-E8FF-409A-B4D3-F5EDD96EDFE4}" srcOrd="0" destOrd="0" presId="urn:microsoft.com/office/officeart/2005/8/layout/chevron2"/>
    <dgm:cxn modelId="{052F5AB0-2D22-48FC-B8B2-9ED8851623BC}" type="presParOf" srcId="{98F717B4-9750-451F-AF1B-C6EE7ECC79A4}" destId="{25E2708B-8288-42C5-B09E-C56EB6E27785}" srcOrd="1" destOrd="0" presId="urn:microsoft.com/office/officeart/2005/8/layout/chevron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233746C-B290-4DBF-B35B-BE96ECCA943C}"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CA"/>
        </a:p>
      </dgm:t>
    </dgm:pt>
    <dgm:pt modelId="{7B00BA83-F0B0-4AF2-8B88-E76A0AB7B4C0}">
      <dgm:prSet phldrT="[Text]"/>
      <dgm:spPr/>
      <dgm:t>
        <a:bodyPr/>
        <a:lstStyle/>
        <a:p>
          <a:r>
            <a:rPr lang="en-CA" dirty="0"/>
            <a:t>EDA</a:t>
          </a:r>
        </a:p>
      </dgm:t>
    </dgm:pt>
    <dgm:pt modelId="{C6255C7B-B3A3-4F51-8C04-F483BEA0C71A}" type="parTrans" cxnId="{B09465DE-99AD-4C12-B264-257416C95647}">
      <dgm:prSet/>
      <dgm:spPr/>
      <dgm:t>
        <a:bodyPr/>
        <a:lstStyle/>
        <a:p>
          <a:endParaRPr lang="en-CA"/>
        </a:p>
      </dgm:t>
    </dgm:pt>
    <dgm:pt modelId="{3AAC0B36-9A18-4A8C-B398-256DC736F416}" type="sibTrans" cxnId="{B09465DE-99AD-4C12-B264-257416C95647}">
      <dgm:prSet/>
      <dgm:spPr/>
      <dgm:t>
        <a:bodyPr/>
        <a:lstStyle/>
        <a:p>
          <a:endParaRPr lang="en-CA"/>
        </a:p>
      </dgm:t>
    </dgm:pt>
    <dgm:pt modelId="{2C534EE8-A4A8-401B-9C71-1ACDA20499AA}">
      <dgm:prSet phldrT="[Text]"/>
      <dgm:spPr/>
      <dgm:t>
        <a:bodyPr/>
        <a:lstStyle/>
        <a:p>
          <a:r>
            <a:rPr lang="en-CA" dirty="0"/>
            <a:t>Exploratory Data Analysis of SpaceX data and become familiar with the available information</a:t>
          </a:r>
        </a:p>
      </dgm:t>
    </dgm:pt>
    <dgm:pt modelId="{9E337BB3-48B1-4B96-9174-C0293A2BD21C}" type="parTrans" cxnId="{C2A7F28A-58BB-43ED-ACAE-38607D530961}">
      <dgm:prSet/>
      <dgm:spPr/>
      <dgm:t>
        <a:bodyPr/>
        <a:lstStyle/>
        <a:p>
          <a:endParaRPr lang="en-CA"/>
        </a:p>
      </dgm:t>
    </dgm:pt>
    <dgm:pt modelId="{D8904BB8-881B-46B0-A941-7C40267EAEEE}" type="sibTrans" cxnId="{C2A7F28A-58BB-43ED-ACAE-38607D530961}">
      <dgm:prSet/>
      <dgm:spPr/>
      <dgm:t>
        <a:bodyPr/>
        <a:lstStyle/>
        <a:p>
          <a:endParaRPr lang="en-CA"/>
        </a:p>
      </dgm:t>
    </dgm:pt>
    <dgm:pt modelId="{3A61EE34-28FE-44D4-ACA8-B39F4CA52326}">
      <dgm:prSet phldrT="[Text]"/>
      <dgm:spPr/>
      <dgm:t>
        <a:bodyPr/>
        <a:lstStyle/>
        <a:p>
          <a:r>
            <a:rPr lang="en-CA" dirty="0"/>
            <a:t>Summary</a:t>
          </a:r>
        </a:p>
      </dgm:t>
    </dgm:pt>
    <dgm:pt modelId="{0024CEB2-D729-4397-9836-19066C6C1C75}" type="parTrans" cxnId="{01B6DD86-018A-4E33-945E-D5C4F8801F11}">
      <dgm:prSet/>
      <dgm:spPr/>
      <dgm:t>
        <a:bodyPr/>
        <a:lstStyle/>
        <a:p>
          <a:endParaRPr lang="en-CA"/>
        </a:p>
      </dgm:t>
    </dgm:pt>
    <dgm:pt modelId="{B8E3CA39-D860-4EC2-B77F-374A396994BB}" type="sibTrans" cxnId="{01B6DD86-018A-4E33-945E-D5C4F8801F11}">
      <dgm:prSet/>
      <dgm:spPr/>
      <dgm:t>
        <a:bodyPr/>
        <a:lstStyle/>
        <a:p>
          <a:endParaRPr lang="en-CA"/>
        </a:p>
      </dgm:t>
    </dgm:pt>
    <dgm:pt modelId="{9AC30C40-7FF3-4931-92AA-C4BACBEB252A}">
      <dgm:prSet phldrT="[Text]"/>
      <dgm:spPr/>
      <dgm:t>
        <a:bodyPr/>
        <a:lstStyle/>
        <a:p>
          <a:r>
            <a:rPr lang="en-CA" dirty="0"/>
            <a:t>Launches success rate, orbit types</a:t>
          </a:r>
        </a:p>
      </dgm:t>
    </dgm:pt>
    <dgm:pt modelId="{8FDFD56A-1707-4333-87D6-B2ADF0F132C4}" type="parTrans" cxnId="{FD847E9F-2E94-4945-A413-582A1EDAFC7E}">
      <dgm:prSet/>
      <dgm:spPr/>
      <dgm:t>
        <a:bodyPr/>
        <a:lstStyle/>
        <a:p>
          <a:endParaRPr lang="en-CA"/>
        </a:p>
      </dgm:t>
    </dgm:pt>
    <dgm:pt modelId="{9804D80F-9BE1-4302-8753-349F3A300072}" type="sibTrans" cxnId="{FD847E9F-2E94-4945-A413-582A1EDAFC7E}">
      <dgm:prSet/>
      <dgm:spPr/>
      <dgm:t>
        <a:bodyPr/>
        <a:lstStyle/>
        <a:p>
          <a:endParaRPr lang="en-CA"/>
        </a:p>
      </dgm:t>
    </dgm:pt>
    <dgm:pt modelId="{CC6B5C87-BE5A-4D92-A76C-6B3E1CFC6BFC}">
      <dgm:prSet phldrT="[Text]"/>
      <dgm:spPr/>
      <dgm:t>
        <a:bodyPr/>
        <a:lstStyle/>
        <a:p>
          <a:r>
            <a:rPr lang="en-CA" dirty="0"/>
            <a:t>Prepare data</a:t>
          </a:r>
        </a:p>
      </dgm:t>
    </dgm:pt>
    <dgm:pt modelId="{354EAE18-B550-419A-94EE-C11C43890874}" type="parTrans" cxnId="{27A406B6-AD04-46B5-8801-71F431F63FA0}">
      <dgm:prSet/>
      <dgm:spPr/>
      <dgm:t>
        <a:bodyPr/>
        <a:lstStyle/>
        <a:p>
          <a:endParaRPr lang="en-CA"/>
        </a:p>
      </dgm:t>
    </dgm:pt>
    <dgm:pt modelId="{46FF0E0E-7AE7-4096-967E-27BF90F5B334}" type="sibTrans" cxnId="{27A406B6-AD04-46B5-8801-71F431F63FA0}">
      <dgm:prSet/>
      <dgm:spPr/>
      <dgm:t>
        <a:bodyPr/>
        <a:lstStyle/>
        <a:p>
          <a:endParaRPr lang="en-CA"/>
        </a:p>
      </dgm:t>
    </dgm:pt>
    <dgm:pt modelId="{F566E558-3630-48ED-B510-9D8A48BD81C0}">
      <dgm:prSet phldrT="[Text]"/>
      <dgm:spPr/>
      <dgm:t>
        <a:bodyPr/>
        <a:lstStyle/>
        <a:p>
          <a:r>
            <a:rPr lang="en-CA" dirty="0"/>
            <a:t>Creation of ‘Class’ outcome label based on the available outcome information</a:t>
          </a:r>
        </a:p>
      </dgm:t>
    </dgm:pt>
    <dgm:pt modelId="{F8F447A6-D93A-4CC1-AD94-33CD911F09D1}" type="parTrans" cxnId="{2CBC8056-A17A-41CB-AFE4-8D982690844B}">
      <dgm:prSet/>
      <dgm:spPr/>
      <dgm:t>
        <a:bodyPr/>
        <a:lstStyle/>
        <a:p>
          <a:endParaRPr lang="en-CA"/>
        </a:p>
      </dgm:t>
    </dgm:pt>
    <dgm:pt modelId="{5DA9F30A-6E86-4A88-8342-891A4D1484A9}" type="sibTrans" cxnId="{2CBC8056-A17A-41CB-AFE4-8D982690844B}">
      <dgm:prSet/>
      <dgm:spPr/>
      <dgm:t>
        <a:bodyPr/>
        <a:lstStyle/>
        <a:p>
          <a:endParaRPr lang="en-CA"/>
        </a:p>
      </dgm:t>
    </dgm:pt>
    <dgm:pt modelId="{B1960B91-FAAD-473A-94CE-07A9AEB88F71}" type="pres">
      <dgm:prSet presAssocID="{4233746C-B290-4DBF-B35B-BE96ECCA943C}" presName="linearFlow" presStyleCnt="0">
        <dgm:presLayoutVars>
          <dgm:dir/>
          <dgm:animLvl val="lvl"/>
          <dgm:resizeHandles val="exact"/>
        </dgm:presLayoutVars>
      </dgm:prSet>
      <dgm:spPr/>
    </dgm:pt>
    <dgm:pt modelId="{0C32231F-593D-4E73-A030-8C6414A0DFEC}" type="pres">
      <dgm:prSet presAssocID="{7B00BA83-F0B0-4AF2-8B88-E76A0AB7B4C0}" presName="composite" presStyleCnt="0"/>
      <dgm:spPr/>
    </dgm:pt>
    <dgm:pt modelId="{D23DE20B-69D2-4879-AF4E-04569AEF59BF}" type="pres">
      <dgm:prSet presAssocID="{7B00BA83-F0B0-4AF2-8B88-E76A0AB7B4C0}" presName="parentText" presStyleLbl="alignNode1" presStyleIdx="0" presStyleCnt="3">
        <dgm:presLayoutVars>
          <dgm:chMax val="1"/>
          <dgm:bulletEnabled val="1"/>
        </dgm:presLayoutVars>
      </dgm:prSet>
      <dgm:spPr/>
    </dgm:pt>
    <dgm:pt modelId="{84923B9F-258D-4DC2-B06E-5B72E3496198}" type="pres">
      <dgm:prSet presAssocID="{7B00BA83-F0B0-4AF2-8B88-E76A0AB7B4C0}" presName="descendantText" presStyleLbl="alignAcc1" presStyleIdx="0" presStyleCnt="3" custLinFactNeighborX="0" custLinFactNeighborY="-32369">
        <dgm:presLayoutVars>
          <dgm:bulletEnabled val="1"/>
        </dgm:presLayoutVars>
      </dgm:prSet>
      <dgm:spPr/>
    </dgm:pt>
    <dgm:pt modelId="{649AD6AF-E27A-48F0-848F-9A324691C512}" type="pres">
      <dgm:prSet presAssocID="{3AAC0B36-9A18-4A8C-B398-256DC736F416}" presName="sp" presStyleCnt="0"/>
      <dgm:spPr/>
    </dgm:pt>
    <dgm:pt modelId="{2DF5FB77-47C0-43EA-ABB7-48E9BB7EBFAD}" type="pres">
      <dgm:prSet presAssocID="{3A61EE34-28FE-44D4-ACA8-B39F4CA52326}" presName="composite" presStyleCnt="0"/>
      <dgm:spPr/>
    </dgm:pt>
    <dgm:pt modelId="{BA2B13E5-5785-4FE5-81F4-342C70F6A803}" type="pres">
      <dgm:prSet presAssocID="{3A61EE34-28FE-44D4-ACA8-B39F4CA52326}" presName="parentText" presStyleLbl="alignNode1" presStyleIdx="1" presStyleCnt="3">
        <dgm:presLayoutVars>
          <dgm:chMax val="1"/>
          <dgm:bulletEnabled val="1"/>
        </dgm:presLayoutVars>
      </dgm:prSet>
      <dgm:spPr/>
    </dgm:pt>
    <dgm:pt modelId="{9AF21174-6533-47AA-B07C-431EAA20235B}" type="pres">
      <dgm:prSet presAssocID="{3A61EE34-28FE-44D4-ACA8-B39F4CA52326}" presName="descendantText" presStyleLbl="alignAcc1" presStyleIdx="1" presStyleCnt="3">
        <dgm:presLayoutVars>
          <dgm:bulletEnabled val="1"/>
        </dgm:presLayoutVars>
      </dgm:prSet>
      <dgm:spPr/>
    </dgm:pt>
    <dgm:pt modelId="{D57CB971-35FE-499F-97F9-68EE9B61390A}" type="pres">
      <dgm:prSet presAssocID="{B8E3CA39-D860-4EC2-B77F-374A396994BB}" presName="sp" presStyleCnt="0"/>
      <dgm:spPr/>
    </dgm:pt>
    <dgm:pt modelId="{98F717B4-9750-451F-AF1B-C6EE7ECC79A4}" type="pres">
      <dgm:prSet presAssocID="{CC6B5C87-BE5A-4D92-A76C-6B3E1CFC6BFC}" presName="composite" presStyleCnt="0"/>
      <dgm:spPr/>
    </dgm:pt>
    <dgm:pt modelId="{76F002A0-E8FF-409A-B4D3-F5EDD96EDFE4}" type="pres">
      <dgm:prSet presAssocID="{CC6B5C87-BE5A-4D92-A76C-6B3E1CFC6BFC}" presName="parentText" presStyleLbl="alignNode1" presStyleIdx="2" presStyleCnt="3">
        <dgm:presLayoutVars>
          <dgm:chMax val="1"/>
          <dgm:bulletEnabled val="1"/>
        </dgm:presLayoutVars>
      </dgm:prSet>
      <dgm:spPr/>
    </dgm:pt>
    <dgm:pt modelId="{25E2708B-8288-42C5-B09E-C56EB6E27785}" type="pres">
      <dgm:prSet presAssocID="{CC6B5C87-BE5A-4D92-A76C-6B3E1CFC6BFC}" presName="descendantText" presStyleLbl="alignAcc1" presStyleIdx="2" presStyleCnt="3">
        <dgm:presLayoutVars>
          <dgm:bulletEnabled val="1"/>
        </dgm:presLayoutVars>
      </dgm:prSet>
      <dgm:spPr/>
    </dgm:pt>
  </dgm:ptLst>
  <dgm:cxnLst>
    <dgm:cxn modelId="{69D64D0B-12A8-4CEE-A9C0-ECC87382BA48}" type="presOf" srcId="{F566E558-3630-48ED-B510-9D8A48BD81C0}" destId="{25E2708B-8288-42C5-B09E-C56EB6E27785}" srcOrd="0" destOrd="0" presId="urn:microsoft.com/office/officeart/2005/8/layout/chevron2"/>
    <dgm:cxn modelId="{9B43800D-5217-4627-B0DA-7959DC86DC99}" type="presOf" srcId="{7B00BA83-F0B0-4AF2-8B88-E76A0AB7B4C0}" destId="{D23DE20B-69D2-4879-AF4E-04569AEF59BF}" srcOrd="0" destOrd="0" presId="urn:microsoft.com/office/officeart/2005/8/layout/chevron2"/>
    <dgm:cxn modelId="{FBF39D3F-CD90-48DC-A22D-C48F2607547A}" type="presOf" srcId="{4233746C-B290-4DBF-B35B-BE96ECCA943C}" destId="{B1960B91-FAAD-473A-94CE-07A9AEB88F71}" srcOrd="0" destOrd="0" presId="urn:microsoft.com/office/officeart/2005/8/layout/chevron2"/>
    <dgm:cxn modelId="{159D9C41-8BD1-4A2D-AF01-2BBA899E5F1D}" type="presOf" srcId="{CC6B5C87-BE5A-4D92-A76C-6B3E1CFC6BFC}" destId="{76F002A0-E8FF-409A-B4D3-F5EDD96EDFE4}" srcOrd="0" destOrd="0" presId="urn:microsoft.com/office/officeart/2005/8/layout/chevron2"/>
    <dgm:cxn modelId="{2CBC8056-A17A-41CB-AFE4-8D982690844B}" srcId="{CC6B5C87-BE5A-4D92-A76C-6B3E1CFC6BFC}" destId="{F566E558-3630-48ED-B510-9D8A48BD81C0}" srcOrd="0" destOrd="0" parTransId="{F8F447A6-D93A-4CC1-AD94-33CD911F09D1}" sibTransId="{5DA9F30A-6E86-4A88-8342-891A4D1484A9}"/>
    <dgm:cxn modelId="{01B6DD86-018A-4E33-945E-D5C4F8801F11}" srcId="{4233746C-B290-4DBF-B35B-BE96ECCA943C}" destId="{3A61EE34-28FE-44D4-ACA8-B39F4CA52326}" srcOrd="1" destOrd="0" parTransId="{0024CEB2-D729-4397-9836-19066C6C1C75}" sibTransId="{B8E3CA39-D860-4EC2-B77F-374A396994BB}"/>
    <dgm:cxn modelId="{C2A7F28A-58BB-43ED-ACAE-38607D530961}" srcId="{7B00BA83-F0B0-4AF2-8B88-E76A0AB7B4C0}" destId="{2C534EE8-A4A8-401B-9C71-1ACDA20499AA}" srcOrd="0" destOrd="0" parTransId="{9E337BB3-48B1-4B96-9174-C0293A2BD21C}" sibTransId="{D8904BB8-881B-46B0-A941-7C40267EAEEE}"/>
    <dgm:cxn modelId="{FD847E9F-2E94-4945-A413-582A1EDAFC7E}" srcId="{3A61EE34-28FE-44D4-ACA8-B39F4CA52326}" destId="{9AC30C40-7FF3-4931-92AA-C4BACBEB252A}" srcOrd="0" destOrd="0" parTransId="{8FDFD56A-1707-4333-87D6-B2ADF0F132C4}" sibTransId="{9804D80F-9BE1-4302-8753-349F3A300072}"/>
    <dgm:cxn modelId="{796E9FA6-A64E-4DFB-81E8-1A9328C9C92D}" type="presOf" srcId="{2C534EE8-A4A8-401B-9C71-1ACDA20499AA}" destId="{84923B9F-258D-4DC2-B06E-5B72E3496198}" srcOrd="0" destOrd="0" presId="urn:microsoft.com/office/officeart/2005/8/layout/chevron2"/>
    <dgm:cxn modelId="{27A406B6-AD04-46B5-8801-71F431F63FA0}" srcId="{4233746C-B290-4DBF-B35B-BE96ECCA943C}" destId="{CC6B5C87-BE5A-4D92-A76C-6B3E1CFC6BFC}" srcOrd="2" destOrd="0" parTransId="{354EAE18-B550-419A-94EE-C11C43890874}" sibTransId="{46FF0E0E-7AE7-4096-967E-27BF90F5B334}"/>
    <dgm:cxn modelId="{B09465DE-99AD-4C12-B264-257416C95647}" srcId="{4233746C-B290-4DBF-B35B-BE96ECCA943C}" destId="{7B00BA83-F0B0-4AF2-8B88-E76A0AB7B4C0}" srcOrd="0" destOrd="0" parTransId="{C6255C7B-B3A3-4F51-8C04-F483BEA0C71A}" sibTransId="{3AAC0B36-9A18-4A8C-B398-256DC736F416}"/>
    <dgm:cxn modelId="{701BFBEC-F708-4DA1-8C51-E644D3766E8F}" type="presOf" srcId="{3A61EE34-28FE-44D4-ACA8-B39F4CA52326}" destId="{BA2B13E5-5785-4FE5-81F4-342C70F6A803}" srcOrd="0" destOrd="0" presId="urn:microsoft.com/office/officeart/2005/8/layout/chevron2"/>
    <dgm:cxn modelId="{8E071DF2-1BF4-454E-95F6-17A685753174}" type="presOf" srcId="{9AC30C40-7FF3-4931-92AA-C4BACBEB252A}" destId="{9AF21174-6533-47AA-B07C-431EAA20235B}" srcOrd="0" destOrd="0" presId="urn:microsoft.com/office/officeart/2005/8/layout/chevron2"/>
    <dgm:cxn modelId="{EBDD73BA-0775-4B8B-A8DB-B5C670B514AB}" type="presParOf" srcId="{B1960B91-FAAD-473A-94CE-07A9AEB88F71}" destId="{0C32231F-593D-4E73-A030-8C6414A0DFEC}" srcOrd="0" destOrd="0" presId="urn:microsoft.com/office/officeart/2005/8/layout/chevron2"/>
    <dgm:cxn modelId="{858B60D5-2ED2-49CE-91D6-CF9CE022BC0A}" type="presParOf" srcId="{0C32231F-593D-4E73-A030-8C6414A0DFEC}" destId="{D23DE20B-69D2-4879-AF4E-04569AEF59BF}" srcOrd="0" destOrd="0" presId="urn:microsoft.com/office/officeart/2005/8/layout/chevron2"/>
    <dgm:cxn modelId="{E48C6715-A16F-4979-B505-7F2F54CFC634}" type="presParOf" srcId="{0C32231F-593D-4E73-A030-8C6414A0DFEC}" destId="{84923B9F-258D-4DC2-B06E-5B72E3496198}" srcOrd="1" destOrd="0" presId="urn:microsoft.com/office/officeart/2005/8/layout/chevron2"/>
    <dgm:cxn modelId="{BF00B1C7-D8CD-40C5-8D4D-DCF1DE36F32A}" type="presParOf" srcId="{B1960B91-FAAD-473A-94CE-07A9AEB88F71}" destId="{649AD6AF-E27A-48F0-848F-9A324691C512}" srcOrd="1" destOrd="0" presId="urn:microsoft.com/office/officeart/2005/8/layout/chevron2"/>
    <dgm:cxn modelId="{87FD4AB6-A02C-4E75-9DDA-770DEEA68FA4}" type="presParOf" srcId="{B1960B91-FAAD-473A-94CE-07A9AEB88F71}" destId="{2DF5FB77-47C0-43EA-ABB7-48E9BB7EBFAD}" srcOrd="2" destOrd="0" presId="urn:microsoft.com/office/officeart/2005/8/layout/chevron2"/>
    <dgm:cxn modelId="{FE421097-8DAC-44E2-956B-85E2328405DB}" type="presParOf" srcId="{2DF5FB77-47C0-43EA-ABB7-48E9BB7EBFAD}" destId="{BA2B13E5-5785-4FE5-81F4-342C70F6A803}" srcOrd="0" destOrd="0" presId="urn:microsoft.com/office/officeart/2005/8/layout/chevron2"/>
    <dgm:cxn modelId="{EE71C38A-F22D-472A-A8CE-8AA38E27AE53}" type="presParOf" srcId="{2DF5FB77-47C0-43EA-ABB7-48E9BB7EBFAD}" destId="{9AF21174-6533-47AA-B07C-431EAA20235B}" srcOrd="1" destOrd="0" presId="urn:microsoft.com/office/officeart/2005/8/layout/chevron2"/>
    <dgm:cxn modelId="{75770C84-4A31-43A4-A1AB-8D8D5ED5D748}" type="presParOf" srcId="{B1960B91-FAAD-473A-94CE-07A9AEB88F71}" destId="{D57CB971-35FE-499F-97F9-68EE9B61390A}" srcOrd="3" destOrd="0" presId="urn:microsoft.com/office/officeart/2005/8/layout/chevron2"/>
    <dgm:cxn modelId="{EE9C7B3A-5D11-4107-85F7-780D51A52CA9}" type="presParOf" srcId="{B1960B91-FAAD-473A-94CE-07A9AEB88F71}" destId="{98F717B4-9750-451F-AF1B-C6EE7ECC79A4}" srcOrd="4" destOrd="0" presId="urn:microsoft.com/office/officeart/2005/8/layout/chevron2"/>
    <dgm:cxn modelId="{04CC9890-F763-47AF-8C77-C86255267A27}" type="presParOf" srcId="{98F717B4-9750-451F-AF1B-C6EE7ECC79A4}" destId="{76F002A0-E8FF-409A-B4D3-F5EDD96EDFE4}" srcOrd="0" destOrd="0" presId="urn:microsoft.com/office/officeart/2005/8/layout/chevron2"/>
    <dgm:cxn modelId="{052F5AB0-2D22-48FC-B8B2-9ED8851623BC}" type="presParOf" srcId="{98F717B4-9750-451F-AF1B-C6EE7ECC79A4}" destId="{25E2708B-8288-42C5-B09E-C56EB6E27785}"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233746C-B290-4DBF-B35B-BE96ECCA943C}"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CA"/>
        </a:p>
      </dgm:t>
    </dgm:pt>
    <dgm:pt modelId="{7B00BA83-F0B0-4AF2-8B88-E76A0AB7B4C0}">
      <dgm:prSet phldrT="[Text]"/>
      <dgm:spPr/>
      <dgm:t>
        <a:bodyPr/>
        <a:lstStyle/>
        <a:p>
          <a:r>
            <a:rPr lang="en-CA" dirty="0"/>
            <a:t>Data</a:t>
          </a:r>
        </a:p>
      </dgm:t>
    </dgm:pt>
    <dgm:pt modelId="{3AAC0B36-9A18-4A8C-B398-256DC736F416}" type="sibTrans" cxnId="{B09465DE-99AD-4C12-B264-257416C95647}">
      <dgm:prSet/>
      <dgm:spPr/>
      <dgm:t>
        <a:bodyPr/>
        <a:lstStyle/>
        <a:p>
          <a:endParaRPr lang="en-CA"/>
        </a:p>
      </dgm:t>
    </dgm:pt>
    <dgm:pt modelId="{C6255C7B-B3A3-4F51-8C04-F483BEA0C71A}" type="parTrans" cxnId="{B09465DE-99AD-4C12-B264-257416C95647}">
      <dgm:prSet/>
      <dgm:spPr/>
      <dgm:t>
        <a:bodyPr/>
        <a:lstStyle/>
        <a:p>
          <a:endParaRPr lang="en-CA"/>
        </a:p>
      </dgm:t>
    </dgm:pt>
    <dgm:pt modelId="{2C534EE8-A4A8-401B-9C71-1ACDA20499AA}">
      <dgm:prSet phldrT="[Text]"/>
      <dgm:spPr/>
      <dgm:t>
        <a:bodyPr/>
        <a:lstStyle/>
        <a:p>
          <a:r>
            <a:rPr lang="en-CA" dirty="0"/>
            <a:t>Preparation</a:t>
          </a:r>
          <a:r>
            <a:rPr lang="en-CA" baseline="0" dirty="0"/>
            <a:t> of the data, standardization</a:t>
          </a:r>
          <a:endParaRPr lang="en-CA" dirty="0"/>
        </a:p>
      </dgm:t>
    </dgm:pt>
    <dgm:pt modelId="{D8904BB8-881B-46B0-A941-7C40267EAEEE}" type="sibTrans" cxnId="{C2A7F28A-58BB-43ED-ACAE-38607D530961}">
      <dgm:prSet/>
      <dgm:spPr/>
      <dgm:t>
        <a:bodyPr/>
        <a:lstStyle/>
        <a:p>
          <a:endParaRPr lang="en-CA"/>
        </a:p>
      </dgm:t>
    </dgm:pt>
    <dgm:pt modelId="{9E337BB3-48B1-4B96-9174-C0293A2BD21C}" type="parTrans" cxnId="{C2A7F28A-58BB-43ED-ACAE-38607D530961}">
      <dgm:prSet/>
      <dgm:spPr/>
      <dgm:t>
        <a:bodyPr/>
        <a:lstStyle/>
        <a:p>
          <a:endParaRPr lang="en-CA"/>
        </a:p>
      </dgm:t>
    </dgm:pt>
    <dgm:pt modelId="{3A61EE34-28FE-44D4-ACA8-B39F4CA52326}">
      <dgm:prSet phldrT="[Text]"/>
      <dgm:spPr/>
      <dgm:t>
        <a:bodyPr/>
        <a:lstStyle/>
        <a:p>
          <a:r>
            <a:rPr lang="en-CA" dirty="0"/>
            <a:t>Testing</a:t>
          </a:r>
        </a:p>
      </dgm:t>
    </dgm:pt>
    <dgm:pt modelId="{B8E3CA39-D860-4EC2-B77F-374A396994BB}" type="sibTrans" cxnId="{01B6DD86-018A-4E33-945E-D5C4F8801F11}">
      <dgm:prSet/>
      <dgm:spPr/>
      <dgm:t>
        <a:bodyPr/>
        <a:lstStyle/>
        <a:p>
          <a:endParaRPr lang="en-CA"/>
        </a:p>
      </dgm:t>
    </dgm:pt>
    <dgm:pt modelId="{0024CEB2-D729-4397-9836-19066C6C1C75}" type="parTrans" cxnId="{01B6DD86-018A-4E33-945E-D5C4F8801F11}">
      <dgm:prSet/>
      <dgm:spPr/>
      <dgm:t>
        <a:bodyPr/>
        <a:lstStyle/>
        <a:p>
          <a:endParaRPr lang="en-CA"/>
        </a:p>
      </dgm:t>
    </dgm:pt>
    <dgm:pt modelId="{9AC30C40-7FF3-4931-92AA-C4BACBEB252A}">
      <dgm:prSet phldrT="[Text]"/>
      <dgm:spPr/>
      <dgm:t>
        <a:bodyPr/>
        <a:lstStyle/>
        <a:p>
          <a:r>
            <a:rPr lang="en-CA" dirty="0"/>
            <a:t>Testing of the different Machine Learning Algorithms</a:t>
          </a:r>
        </a:p>
      </dgm:t>
    </dgm:pt>
    <dgm:pt modelId="{9804D80F-9BE1-4302-8753-349F3A300072}" type="sibTrans" cxnId="{FD847E9F-2E94-4945-A413-582A1EDAFC7E}">
      <dgm:prSet/>
      <dgm:spPr/>
      <dgm:t>
        <a:bodyPr/>
        <a:lstStyle/>
        <a:p>
          <a:endParaRPr lang="en-CA"/>
        </a:p>
      </dgm:t>
    </dgm:pt>
    <dgm:pt modelId="{8FDFD56A-1707-4333-87D6-B2ADF0F132C4}" type="parTrans" cxnId="{FD847E9F-2E94-4945-A413-582A1EDAFC7E}">
      <dgm:prSet/>
      <dgm:spPr/>
      <dgm:t>
        <a:bodyPr/>
        <a:lstStyle/>
        <a:p>
          <a:endParaRPr lang="en-CA"/>
        </a:p>
      </dgm:t>
    </dgm:pt>
    <dgm:pt modelId="{CC6B5C87-BE5A-4D92-A76C-6B3E1CFC6BFC}">
      <dgm:prSet phldrT="[Text]"/>
      <dgm:spPr/>
      <dgm:t>
        <a:bodyPr/>
        <a:lstStyle/>
        <a:p>
          <a:r>
            <a:rPr lang="en-CA" dirty="0"/>
            <a:t>Results</a:t>
          </a:r>
        </a:p>
      </dgm:t>
    </dgm:pt>
    <dgm:pt modelId="{46FF0E0E-7AE7-4096-967E-27BF90F5B334}" type="sibTrans" cxnId="{27A406B6-AD04-46B5-8801-71F431F63FA0}">
      <dgm:prSet/>
      <dgm:spPr/>
      <dgm:t>
        <a:bodyPr/>
        <a:lstStyle/>
        <a:p>
          <a:endParaRPr lang="en-CA"/>
        </a:p>
      </dgm:t>
    </dgm:pt>
    <dgm:pt modelId="{354EAE18-B550-419A-94EE-C11C43890874}" type="parTrans" cxnId="{27A406B6-AD04-46B5-8801-71F431F63FA0}">
      <dgm:prSet/>
      <dgm:spPr/>
      <dgm:t>
        <a:bodyPr/>
        <a:lstStyle/>
        <a:p>
          <a:endParaRPr lang="en-CA"/>
        </a:p>
      </dgm:t>
    </dgm:pt>
    <dgm:pt modelId="{F566E558-3630-48ED-B510-9D8A48BD81C0}">
      <dgm:prSet phldrT="[Text]"/>
      <dgm:spPr/>
      <dgm:t>
        <a:bodyPr/>
        <a:lstStyle/>
        <a:p>
          <a:r>
            <a:rPr lang="en-CA" dirty="0" err="1"/>
            <a:t>Comparaison</a:t>
          </a:r>
          <a:r>
            <a:rPr lang="en-CA" dirty="0"/>
            <a:t> of the results obtained by the different models being evaluated</a:t>
          </a:r>
        </a:p>
      </dgm:t>
    </dgm:pt>
    <dgm:pt modelId="{5DA9F30A-6E86-4A88-8342-891A4D1484A9}" type="sibTrans" cxnId="{2CBC8056-A17A-41CB-AFE4-8D982690844B}">
      <dgm:prSet/>
      <dgm:spPr/>
      <dgm:t>
        <a:bodyPr/>
        <a:lstStyle/>
        <a:p>
          <a:endParaRPr lang="en-CA"/>
        </a:p>
      </dgm:t>
    </dgm:pt>
    <dgm:pt modelId="{F8F447A6-D93A-4CC1-AD94-33CD911F09D1}" type="parTrans" cxnId="{2CBC8056-A17A-41CB-AFE4-8D982690844B}">
      <dgm:prSet/>
      <dgm:spPr/>
      <dgm:t>
        <a:bodyPr/>
        <a:lstStyle/>
        <a:p>
          <a:endParaRPr lang="en-CA"/>
        </a:p>
      </dgm:t>
    </dgm:pt>
    <dgm:pt modelId="{D8550792-62EB-40D3-8012-9930DD517B58}">
      <dgm:prSet phldrT="[Text]"/>
      <dgm:spPr/>
      <dgm:t>
        <a:bodyPr/>
        <a:lstStyle/>
        <a:p>
          <a:r>
            <a:rPr lang="en-CA" dirty="0"/>
            <a:t>Creation of the training/testing sets</a:t>
          </a:r>
        </a:p>
      </dgm:t>
    </dgm:pt>
    <dgm:pt modelId="{690391B5-B937-4713-BD11-3427E5D70C0E}" type="parTrans" cxnId="{BFF00E67-80C4-4306-B08B-2C325789331D}">
      <dgm:prSet/>
      <dgm:spPr/>
      <dgm:t>
        <a:bodyPr/>
        <a:lstStyle/>
        <a:p>
          <a:endParaRPr lang="en-CA"/>
        </a:p>
      </dgm:t>
    </dgm:pt>
    <dgm:pt modelId="{3E017DF9-6726-4035-A39B-9DCF3639123B}" type="sibTrans" cxnId="{BFF00E67-80C4-4306-B08B-2C325789331D}">
      <dgm:prSet/>
      <dgm:spPr/>
      <dgm:t>
        <a:bodyPr/>
        <a:lstStyle/>
        <a:p>
          <a:endParaRPr lang="en-CA"/>
        </a:p>
      </dgm:t>
    </dgm:pt>
    <dgm:pt modelId="{B1960B91-FAAD-473A-94CE-07A9AEB88F71}" type="pres">
      <dgm:prSet presAssocID="{4233746C-B290-4DBF-B35B-BE96ECCA943C}" presName="linearFlow" presStyleCnt="0">
        <dgm:presLayoutVars>
          <dgm:dir/>
          <dgm:animLvl val="lvl"/>
          <dgm:resizeHandles val="exact"/>
        </dgm:presLayoutVars>
      </dgm:prSet>
      <dgm:spPr/>
    </dgm:pt>
    <dgm:pt modelId="{0C32231F-593D-4E73-A030-8C6414A0DFEC}" type="pres">
      <dgm:prSet presAssocID="{7B00BA83-F0B0-4AF2-8B88-E76A0AB7B4C0}" presName="composite" presStyleCnt="0"/>
      <dgm:spPr/>
    </dgm:pt>
    <dgm:pt modelId="{D23DE20B-69D2-4879-AF4E-04569AEF59BF}" type="pres">
      <dgm:prSet presAssocID="{7B00BA83-F0B0-4AF2-8B88-E76A0AB7B4C0}" presName="parentText" presStyleLbl="alignNode1" presStyleIdx="0" presStyleCnt="3">
        <dgm:presLayoutVars>
          <dgm:chMax val="1"/>
          <dgm:bulletEnabled val="1"/>
        </dgm:presLayoutVars>
      </dgm:prSet>
      <dgm:spPr/>
    </dgm:pt>
    <dgm:pt modelId="{84923B9F-258D-4DC2-B06E-5B72E3496198}" type="pres">
      <dgm:prSet presAssocID="{7B00BA83-F0B0-4AF2-8B88-E76A0AB7B4C0}" presName="descendantText" presStyleLbl="alignAcc1" presStyleIdx="0" presStyleCnt="3" custLinFactNeighborX="0" custLinFactNeighborY="-32369">
        <dgm:presLayoutVars>
          <dgm:bulletEnabled val="1"/>
        </dgm:presLayoutVars>
      </dgm:prSet>
      <dgm:spPr/>
    </dgm:pt>
    <dgm:pt modelId="{649AD6AF-E27A-48F0-848F-9A324691C512}" type="pres">
      <dgm:prSet presAssocID="{3AAC0B36-9A18-4A8C-B398-256DC736F416}" presName="sp" presStyleCnt="0"/>
      <dgm:spPr/>
    </dgm:pt>
    <dgm:pt modelId="{2DF5FB77-47C0-43EA-ABB7-48E9BB7EBFAD}" type="pres">
      <dgm:prSet presAssocID="{3A61EE34-28FE-44D4-ACA8-B39F4CA52326}" presName="composite" presStyleCnt="0"/>
      <dgm:spPr/>
    </dgm:pt>
    <dgm:pt modelId="{BA2B13E5-5785-4FE5-81F4-342C70F6A803}" type="pres">
      <dgm:prSet presAssocID="{3A61EE34-28FE-44D4-ACA8-B39F4CA52326}" presName="parentText" presStyleLbl="alignNode1" presStyleIdx="1" presStyleCnt="3">
        <dgm:presLayoutVars>
          <dgm:chMax val="1"/>
          <dgm:bulletEnabled val="1"/>
        </dgm:presLayoutVars>
      </dgm:prSet>
      <dgm:spPr/>
    </dgm:pt>
    <dgm:pt modelId="{9AF21174-6533-47AA-B07C-431EAA20235B}" type="pres">
      <dgm:prSet presAssocID="{3A61EE34-28FE-44D4-ACA8-B39F4CA52326}" presName="descendantText" presStyleLbl="alignAcc1" presStyleIdx="1" presStyleCnt="3">
        <dgm:presLayoutVars>
          <dgm:bulletEnabled val="1"/>
        </dgm:presLayoutVars>
      </dgm:prSet>
      <dgm:spPr/>
    </dgm:pt>
    <dgm:pt modelId="{D57CB971-35FE-499F-97F9-68EE9B61390A}" type="pres">
      <dgm:prSet presAssocID="{B8E3CA39-D860-4EC2-B77F-374A396994BB}" presName="sp" presStyleCnt="0"/>
      <dgm:spPr/>
    </dgm:pt>
    <dgm:pt modelId="{98F717B4-9750-451F-AF1B-C6EE7ECC79A4}" type="pres">
      <dgm:prSet presAssocID="{CC6B5C87-BE5A-4D92-A76C-6B3E1CFC6BFC}" presName="composite" presStyleCnt="0"/>
      <dgm:spPr/>
    </dgm:pt>
    <dgm:pt modelId="{76F002A0-E8FF-409A-B4D3-F5EDD96EDFE4}" type="pres">
      <dgm:prSet presAssocID="{CC6B5C87-BE5A-4D92-A76C-6B3E1CFC6BFC}" presName="parentText" presStyleLbl="alignNode1" presStyleIdx="2" presStyleCnt="3">
        <dgm:presLayoutVars>
          <dgm:chMax val="1"/>
          <dgm:bulletEnabled val="1"/>
        </dgm:presLayoutVars>
      </dgm:prSet>
      <dgm:spPr/>
    </dgm:pt>
    <dgm:pt modelId="{25E2708B-8288-42C5-B09E-C56EB6E27785}" type="pres">
      <dgm:prSet presAssocID="{CC6B5C87-BE5A-4D92-A76C-6B3E1CFC6BFC}" presName="descendantText" presStyleLbl="alignAcc1" presStyleIdx="2" presStyleCnt="3">
        <dgm:presLayoutVars>
          <dgm:bulletEnabled val="1"/>
        </dgm:presLayoutVars>
      </dgm:prSet>
      <dgm:spPr/>
    </dgm:pt>
  </dgm:ptLst>
  <dgm:cxnLst>
    <dgm:cxn modelId="{69D64D0B-12A8-4CEE-A9C0-ECC87382BA48}" type="presOf" srcId="{F566E558-3630-48ED-B510-9D8A48BD81C0}" destId="{25E2708B-8288-42C5-B09E-C56EB6E27785}" srcOrd="0" destOrd="0" presId="urn:microsoft.com/office/officeart/2005/8/layout/chevron2"/>
    <dgm:cxn modelId="{9B43800D-5217-4627-B0DA-7959DC86DC99}" type="presOf" srcId="{7B00BA83-F0B0-4AF2-8B88-E76A0AB7B4C0}" destId="{D23DE20B-69D2-4879-AF4E-04569AEF59BF}" srcOrd="0" destOrd="0" presId="urn:microsoft.com/office/officeart/2005/8/layout/chevron2"/>
    <dgm:cxn modelId="{FBF39D3F-CD90-48DC-A22D-C48F2607547A}" type="presOf" srcId="{4233746C-B290-4DBF-B35B-BE96ECCA943C}" destId="{B1960B91-FAAD-473A-94CE-07A9AEB88F71}" srcOrd="0" destOrd="0" presId="urn:microsoft.com/office/officeart/2005/8/layout/chevron2"/>
    <dgm:cxn modelId="{159D9C41-8BD1-4A2D-AF01-2BBA899E5F1D}" type="presOf" srcId="{CC6B5C87-BE5A-4D92-A76C-6B3E1CFC6BFC}" destId="{76F002A0-E8FF-409A-B4D3-F5EDD96EDFE4}" srcOrd="0" destOrd="0" presId="urn:microsoft.com/office/officeart/2005/8/layout/chevron2"/>
    <dgm:cxn modelId="{BFF00E67-80C4-4306-B08B-2C325789331D}" srcId="{7B00BA83-F0B0-4AF2-8B88-E76A0AB7B4C0}" destId="{D8550792-62EB-40D3-8012-9930DD517B58}" srcOrd="1" destOrd="0" parTransId="{690391B5-B937-4713-BD11-3427E5D70C0E}" sibTransId="{3E017DF9-6726-4035-A39B-9DCF3639123B}"/>
    <dgm:cxn modelId="{2CBC8056-A17A-41CB-AFE4-8D982690844B}" srcId="{CC6B5C87-BE5A-4D92-A76C-6B3E1CFC6BFC}" destId="{F566E558-3630-48ED-B510-9D8A48BD81C0}" srcOrd="0" destOrd="0" parTransId="{F8F447A6-D93A-4CC1-AD94-33CD911F09D1}" sibTransId="{5DA9F30A-6E86-4A88-8342-891A4D1484A9}"/>
    <dgm:cxn modelId="{01B6DD86-018A-4E33-945E-D5C4F8801F11}" srcId="{4233746C-B290-4DBF-B35B-BE96ECCA943C}" destId="{3A61EE34-28FE-44D4-ACA8-B39F4CA52326}" srcOrd="1" destOrd="0" parTransId="{0024CEB2-D729-4397-9836-19066C6C1C75}" sibTransId="{B8E3CA39-D860-4EC2-B77F-374A396994BB}"/>
    <dgm:cxn modelId="{C2A7F28A-58BB-43ED-ACAE-38607D530961}" srcId="{7B00BA83-F0B0-4AF2-8B88-E76A0AB7B4C0}" destId="{2C534EE8-A4A8-401B-9C71-1ACDA20499AA}" srcOrd="0" destOrd="0" parTransId="{9E337BB3-48B1-4B96-9174-C0293A2BD21C}" sibTransId="{D8904BB8-881B-46B0-A941-7C40267EAEEE}"/>
    <dgm:cxn modelId="{FD847E9F-2E94-4945-A413-582A1EDAFC7E}" srcId="{3A61EE34-28FE-44D4-ACA8-B39F4CA52326}" destId="{9AC30C40-7FF3-4931-92AA-C4BACBEB252A}" srcOrd="0" destOrd="0" parTransId="{8FDFD56A-1707-4333-87D6-B2ADF0F132C4}" sibTransId="{9804D80F-9BE1-4302-8753-349F3A300072}"/>
    <dgm:cxn modelId="{15CB79A3-CE49-40A8-8A09-5087D52CC880}" type="presOf" srcId="{D8550792-62EB-40D3-8012-9930DD517B58}" destId="{84923B9F-258D-4DC2-B06E-5B72E3496198}" srcOrd="0" destOrd="1" presId="urn:microsoft.com/office/officeart/2005/8/layout/chevron2"/>
    <dgm:cxn modelId="{796E9FA6-A64E-4DFB-81E8-1A9328C9C92D}" type="presOf" srcId="{2C534EE8-A4A8-401B-9C71-1ACDA20499AA}" destId="{84923B9F-258D-4DC2-B06E-5B72E3496198}" srcOrd="0" destOrd="0" presId="urn:microsoft.com/office/officeart/2005/8/layout/chevron2"/>
    <dgm:cxn modelId="{27A406B6-AD04-46B5-8801-71F431F63FA0}" srcId="{4233746C-B290-4DBF-B35B-BE96ECCA943C}" destId="{CC6B5C87-BE5A-4D92-A76C-6B3E1CFC6BFC}" srcOrd="2" destOrd="0" parTransId="{354EAE18-B550-419A-94EE-C11C43890874}" sibTransId="{46FF0E0E-7AE7-4096-967E-27BF90F5B334}"/>
    <dgm:cxn modelId="{B09465DE-99AD-4C12-B264-257416C95647}" srcId="{4233746C-B290-4DBF-B35B-BE96ECCA943C}" destId="{7B00BA83-F0B0-4AF2-8B88-E76A0AB7B4C0}" srcOrd="0" destOrd="0" parTransId="{C6255C7B-B3A3-4F51-8C04-F483BEA0C71A}" sibTransId="{3AAC0B36-9A18-4A8C-B398-256DC736F416}"/>
    <dgm:cxn modelId="{701BFBEC-F708-4DA1-8C51-E644D3766E8F}" type="presOf" srcId="{3A61EE34-28FE-44D4-ACA8-B39F4CA52326}" destId="{BA2B13E5-5785-4FE5-81F4-342C70F6A803}" srcOrd="0" destOrd="0" presId="urn:microsoft.com/office/officeart/2005/8/layout/chevron2"/>
    <dgm:cxn modelId="{8E071DF2-1BF4-454E-95F6-17A685753174}" type="presOf" srcId="{9AC30C40-7FF3-4931-92AA-C4BACBEB252A}" destId="{9AF21174-6533-47AA-B07C-431EAA20235B}" srcOrd="0" destOrd="0" presId="urn:microsoft.com/office/officeart/2005/8/layout/chevron2"/>
    <dgm:cxn modelId="{EBDD73BA-0775-4B8B-A8DB-B5C670B514AB}" type="presParOf" srcId="{B1960B91-FAAD-473A-94CE-07A9AEB88F71}" destId="{0C32231F-593D-4E73-A030-8C6414A0DFEC}" srcOrd="0" destOrd="0" presId="urn:microsoft.com/office/officeart/2005/8/layout/chevron2"/>
    <dgm:cxn modelId="{858B60D5-2ED2-49CE-91D6-CF9CE022BC0A}" type="presParOf" srcId="{0C32231F-593D-4E73-A030-8C6414A0DFEC}" destId="{D23DE20B-69D2-4879-AF4E-04569AEF59BF}" srcOrd="0" destOrd="0" presId="urn:microsoft.com/office/officeart/2005/8/layout/chevron2"/>
    <dgm:cxn modelId="{E48C6715-A16F-4979-B505-7F2F54CFC634}" type="presParOf" srcId="{0C32231F-593D-4E73-A030-8C6414A0DFEC}" destId="{84923B9F-258D-4DC2-B06E-5B72E3496198}" srcOrd="1" destOrd="0" presId="urn:microsoft.com/office/officeart/2005/8/layout/chevron2"/>
    <dgm:cxn modelId="{BF00B1C7-D8CD-40C5-8D4D-DCF1DE36F32A}" type="presParOf" srcId="{B1960B91-FAAD-473A-94CE-07A9AEB88F71}" destId="{649AD6AF-E27A-48F0-848F-9A324691C512}" srcOrd="1" destOrd="0" presId="urn:microsoft.com/office/officeart/2005/8/layout/chevron2"/>
    <dgm:cxn modelId="{87FD4AB6-A02C-4E75-9DDA-770DEEA68FA4}" type="presParOf" srcId="{B1960B91-FAAD-473A-94CE-07A9AEB88F71}" destId="{2DF5FB77-47C0-43EA-ABB7-48E9BB7EBFAD}" srcOrd="2" destOrd="0" presId="urn:microsoft.com/office/officeart/2005/8/layout/chevron2"/>
    <dgm:cxn modelId="{FE421097-8DAC-44E2-956B-85E2328405DB}" type="presParOf" srcId="{2DF5FB77-47C0-43EA-ABB7-48E9BB7EBFAD}" destId="{BA2B13E5-5785-4FE5-81F4-342C70F6A803}" srcOrd="0" destOrd="0" presId="urn:microsoft.com/office/officeart/2005/8/layout/chevron2"/>
    <dgm:cxn modelId="{EE71C38A-F22D-472A-A8CE-8AA38E27AE53}" type="presParOf" srcId="{2DF5FB77-47C0-43EA-ABB7-48E9BB7EBFAD}" destId="{9AF21174-6533-47AA-B07C-431EAA20235B}" srcOrd="1" destOrd="0" presId="urn:microsoft.com/office/officeart/2005/8/layout/chevron2"/>
    <dgm:cxn modelId="{75770C84-4A31-43A4-A1AB-8D8D5ED5D748}" type="presParOf" srcId="{B1960B91-FAAD-473A-94CE-07A9AEB88F71}" destId="{D57CB971-35FE-499F-97F9-68EE9B61390A}" srcOrd="3" destOrd="0" presId="urn:microsoft.com/office/officeart/2005/8/layout/chevron2"/>
    <dgm:cxn modelId="{EE9C7B3A-5D11-4107-85F7-780D51A52CA9}" type="presParOf" srcId="{B1960B91-FAAD-473A-94CE-07A9AEB88F71}" destId="{98F717B4-9750-451F-AF1B-C6EE7ECC79A4}" srcOrd="4" destOrd="0" presId="urn:microsoft.com/office/officeart/2005/8/layout/chevron2"/>
    <dgm:cxn modelId="{04CC9890-F763-47AF-8C77-C86255267A27}" type="presParOf" srcId="{98F717B4-9750-451F-AF1B-C6EE7ECC79A4}" destId="{76F002A0-E8FF-409A-B4D3-F5EDD96EDFE4}" srcOrd="0" destOrd="0" presId="urn:microsoft.com/office/officeart/2005/8/layout/chevron2"/>
    <dgm:cxn modelId="{052F5AB0-2D22-48FC-B8B2-9ED8851623BC}" type="presParOf" srcId="{98F717B4-9750-451F-AF1B-C6EE7ECC79A4}" destId="{25E2708B-8288-42C5-B09E-C56EB6E27785}"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3DE20B-69D2-4879-AF4E-04569AEF59BF}">
      <dsp:nvSpPr>
        <dsp:cNvPr id="0" name=""/>
        <dsp:cNvSpPr/>
      </dsp:nvSpPr>
      <dsp:spPr>
        <a:xfrm rot="5400000">
          <a:off x="-244773" y="245899"/>
          <a:ext cx="1631826" cy="114227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kern="1200" dirty="0"/>
            <a:t>SpaceX API</a:t>
          </a:r>
        </a:p>
      </dsp:txBody>
      <dsp:txXfrm rot="-5400000">
        <a:off x="1" y="572264"/>
        <a:ext cx="1142278" cy="489548"/>
      </dsp:txXfrm>
    </dsp:sp>
    <dsp:sp modelId="{84923B9F-258D-4DC2-B06E-5B72E3496198}">
      <dsp:nvSpPr>
        <dsp:cNvPr id="0" name=""/>
        <dsp:cNvSpPr/>
      </dsp:nvSpPr>
      <dsp:spPr>
        <a:xfrm rot="5400000">
          <a:off x="2948649" y="-1806371"/>
          <a:ext cx="1060686" cy="467342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CA" sz="2100" kern="1200" dirty="0"/>
            <a:t>Request data from endpoints</a:t>
          </a:r>
        </a:p>
      </dsp:txBody>
      <dsp:txXfrm rot="-5400000">
        <a:off x="1142278" y="51778"/>
        <a:ext cx="4621651" cy="957130"/>
      </dsp:txXfrm>
    </dsp:sp>
    <dsp:sp modelId="{BA2B13E5-5785-4FE5-81F4-342C70F6A803}">
      <dsp:nvSpPr>
        <dsp:cNvPr id="0" name=""/>
        <dsp:cNvSpPr/>
      </dsp:nvSpPr>
      <dsp:spPr>
        <a:xfrm rot="5400000">
          <a:off x="-244773" y="1683907"/>
          <a:ext cx="1631826" cy="114227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kern="1200" dirty="0"/>
            <a:t>Response</a:t>
          </a:r>
        </a:p>
      </dsp:txBody>
      <dsp:txXfrm rot="-5400000">
        <a:off x="1" y="2010272"/>
        <a:ext cx="1142278" cy="489548"/>
      </dsp:txXfrm>
    </dsp:sp>
    <dsp:sp modelId="{9AF21174-6533-47AA-B07C-431EAA20235B}">
      <dsp:nvSpPr>
        <dsp:cNvPr id="0" name=""/>
        <dsp:cNvSpPr/>
      </dsp:nvSpPr>
      <dsp:spPr>
        <a:xfrm rot="5400000">
          <a:off x="2948649" y="-367237"/>
          <a:ext cx="1060686" cy="467342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CA" sz="2100" kern="1200" dirty="0"/>
            <a:t>Data is returned in a JSON format as array of objects</a:t>
          </a:r>
        </a:p>
      </dsp:txBody>
      <dsp:txXfrm rot="-5400000">
        <a:off x="1142278" y="1490912"/>
        <a:ext cx="4621651" cy="957130"/>
      </dsp:txXfrm>
    </dsp:sp>
    <dsp:sp modelId="{76F002A0-E8FF-409A-B4D3-F5EDD96EDFE4}">
      <dsp:nvSpPr>
        <dsp:cNvPr id="0" name=""/>
        <dsp:cNvSpPr/>
      </dsp:nvSpPr>
      <dsp:spPr>
        <a:xfrm rot="5400000">
          <a:off x="-244773" y="3121916"/>
          <a:ext cx="1631826" cy="114227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kern="1200" dirty="0"/>
            <a:t>Prepare data</a:t>
          </a:r>
        </a:p>
      </dsp:txBody>
      <dsp:txXfrm rot="-5400000">
        <a:off x="1" y="3448281"/>
        <a:ext cx="1142278" cy="489548"/>
      </dsp:txXfrm>
    </dsp:sp>
    <dsp:sp modelId="{25E2708B-8288-42C5-B09E-C56EB6E27785}">
      <dsp:nvSpPr>
        <dsp:cNvPr id="0" name=""/>
        <dsp:cNvSpPr/>
      </dsp:nvSpPr>
      <dsp:spPr>
        <a:xfrm rot="5400000">
          <a:off x="2948649" y="1070770"/>
          <a:ext cx="1060686" cy="467342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CA" sz="2100" kern="1200" dirty="0"/>
            <a:t>Filter necessary data to keep only the one related to Falcon 9 launches</a:t>
          </a:r>
        </a:p>
        <a:p>
          <a:pPr marL="228600" lvl="1" indent="-228600" algn="l" defTabSz="933450">
            <a:lnSpc>
              <a:spcPct val="90000"/>
            </a:lnSpc>
            <a:spcBef>
              <a:spcPct val="0"/>
            </a:spcBef>
            <a:spcAft>
              <a:spcPct val="15000"/>
            </a:spcAft>
            <a:buChar char="•"/>
          </a:pPr>
          <a:r>
            <a:rPr lang="en-CA" sz="2100" kern="1200" dirty="0"/>
            <a:t>Deal with missing values</a:t>
          </a:r>
        </a:p>
      </dsp:txBody>
      <dsp:txXfrm rot="-5400000">
        <a:off x="1142278" y="2928919"/>
        <a:ext cx="4621651" cy="9571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3DE20B-69D2-4879-AF4E-04569AEF59BF}">
      <dsp:nvSpPr>
        <dsp:cNvPr id="0" name=""/>
        <dsp:cNvSpPr/>
      </dsp:nvSpPr>
      <dsp:spPr>
        <a:xfrm rot="5400000">
          <a:off x="-244773" y="245899"/>
          <a:ext cx="1631826" cy="114227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kern="1200" dirty="0"/>
            <a:t>SpaceX </a:t>
          </a:r>
          <a:r>
            <a:rPr lang="en-CA" sz="1600" kern="1200" dirty="0" err="1"/>
            <a:t>WikiPedia</a:t>
          </a:r>
          <a:endParaRPr lang="en-CA" sz="1600" kern="1200" dirty="0"/>
        </a:p>
      </dsp:txBody>
      <dsp:txXfrm rot="-5400000">
        <a:off x="1" y="572264"/>
        <a:ext cx="1142278" cy="489548"/>
      </dsp:txXfrm>
    </dsp:sp>
    <dsp:sp modelId="{84923B9F-258D-4DC2-B06E-5B72E3496198}">
      <dsp:nvSpPr>
        <dsp:cNvPr id="0" name=""/>
        <dsp:cNvSpPr/>
      </dsp:nvSpPr>
      <dsp:spPr>
        <a:xfrm rot="5400000">
          <a:off x="2948649" y="-1806371"/>
          <a:ext cx="1060686" cy="467342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CA" sz="2200" kern="1200" dirty="0"/>
            <a:t>Request data from </a:t>
          </a:r>
          <a:r>
            <a:rPr lang="en-CA" sz="2200" kern="1200" dirty="0" err="1"/>
            <a:t>WikiPedia</a:t>
          </a:r>
          <a:r>
            <a:rPr lang="en-CA" sz="2200" kern="1200" dirty="0"/>
            <a:t> using </a:t>
          </a:r>
          <a:r>
            <a:rPr lang="en-CA" sz="2200" kern="1200" dirty="0" err="1"/>
            <a:t>WebScraping</a:t>
          </a:r>
          <a:r>
            <a:rPr lang="en-CA" sz="2200" kern="1200" dirty="0"/>
            <a:t> techniques</a:t>
          </a:r>
        </a:p>
      </dsp:txBody>
      <dsp:txXfrm rot="-5400000">
        <a:off x="1142278" y="51778"/>
        <a:ext cx="4621651" cy="957130"/>
      </dsp:txXfrm>
    </dsp:sp>
    <dsp:sp modelId="{BA2B13E5-5785-4FE5-81F4-342C70F6A803}">
      <dsp:nvSpPr>
        <dsp:cNvPr id="0" name=""/>
        <dsp:cNvSpPr/>
      </dsp:nvSpPr>
      <dsp:spPr>
        <a:xfrm rot="5400000">
          <a:off x="-244773" y="1683907"/>
          <a:ext cx="1631826" cy="114227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kern="1200" dirty="0"/>
            <a:t>Response</a:t>
          </a:r>
        </a:p>
      </dsp:txBody>
      <dsp:txXfrm rot="-5400000">
        <a:off x="1" y="2010272"/>
        <a:ext cx="1142278" cy="489548"/>
      </dsp:txXfrm>
    </dsp:sp>
    <dsp:sp modelId="{9AF21174-6533-47AA-B07C-431EAA20235B}">
      <dsp:nvSpPr>
        <dsp:cNvPr id="0" name=""/>
        <dsp:cNvSpPr/>
      </dsp:nvSpPr>
      <dsp:spPr>
        <a:xfrm rot="5400000">
          <a:off x="2948649" y="-367237"/>
          <a:ext cx="1060686" cy="467342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CA" sz="2200" kern="1200" dirty="0"/>
            <a:t>Extract relevant tables and columns/variables names and values</a:t>
          </a:r>
        </a:p>
      </dsp:txBody>
      <dsp:txXfrm rot="-5400000">
        <a:off x="1142278" y="1490912"/>
        <a:ext cx="4621651" cy="957130"/>
      </dsp:txXfrm>
    </dsp:sp>
    <dsp:sp modelId="{76F002A0-E8FF-409A-B4D3-F5EDD96EDFE4}">
      <dsp:nvSpPr>
        <dsp:cNvPr id="0" name=""/>
        <dsp:cNvSpPr/>
      </dsp:nvSpPr>
      <dsp:spPr>
        <a:xfrm rot="5400000">
          <a:off x="-244773" y="3121916"/>
          <a:ext cx="1631826" cy="114227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kern="1200" dirty="0"/>
            <a:t>Prepare data</a:t>
          </a:r>
        </a:p>
      </dsp:txBody>
      <dsp:txXfrm rot="-5400000">
        <a:off x="1" y="3448281"/>
        <a:ext cx="1142278" cy="489548"/>
      </dsp:txXfrm>
    </dsp:sp>
    <dsp:sp modelId="{25E2708B-8288-42C5-B09E-C56EB6E27785}">
      <dsp:nvSpPr>
        <dsp:cNvPr id="0" name=""/>
        <dsp:cNvSpPr/>
      </dsp:nvSpPr>
      <dsp:spPr>
        <a:xfrm rot="5400000">
          <a:off x="2948649" y="1070770"/>
          <a:ext cx="1060686" cy="467342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CA" sz="2200" kern="1200" dirty="0"/>
            <a:t>Prepare data, filter necessary values and create </a:t>
          </a:r>
          <a:r>
            <a:rPr lang="en-CA" sz="2200" kern="1200" dirty="0" err="1"/>
            <a:t>DataFrame</a:t>
          </a:r>
          <a:endParaRPr lang="en-CA" sz="2200" kern="1200" dirty="0"/>
        </a:p>
      </dsp:txBody>
      <dsp:txXfrm rot="-5400000">
        <a:off x="1142278" y="2928919"/>
        <a:ext cx="4621651" cy="9571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3DE20B-69D2-4879-AF4E-04569AEF59BF}">
      <dsp:nvSpPr>
        <dsp:cNvPr id="0" name=""/>
        <dsp:cNvSpPr/>
      </dsp:nvSpPr>
      <dsp:spPr>
        <a:xfrm rot="5400000">
          <a:off x="-244773" y="245899"/>
          <a:ext cx="1631826" cy="114227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kern="1200" dirty="0"/>
            <a:t>EDA</a:t>
          </a:r>
        </a:p>
      </dsp:txBody>
      <dsp:txXfrm rot="-5400000">
        <a:off x="1" y="572264"/>
        <a:ext cx="1142278" cy="489548"/>
      </dsp:txXfrm>
    </dsp:sp>
    <dsp:sp modelId="{84923B9F-258D-4DC2-B06E-5B72E3496198}">
      <dsp:nvSpPr>
        <dsp:cNvPr id="0" name=""/>
        <dsp:cNvSpPr/>
      </dsp:nvSpPr>
      <dsp:spPr>
        <a:xfrm rot="5400000">
          <a:off x="2948649" y="-1806371"/>
          <a:ext cx="1060686" cy="467342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CA" sz="2200" kern="1200" dirty="0"/>
            <a:t>Exploratory Data Analysis of SpaceX data and become familiar with the available information</a:t>
          </a:r>
        </a:p>
      </dsp:txBody>
      <dsp:txXfrm rot="-5400000">
        <a:off x="1142278" y="51778"/>
        <a:ext cx="4621651" cy="957130"/>
      </dsp:txXfrm>
    </dsp:sp>
    <dsp:sp modelId="{BA2B13E5-5785-4FE5-81F4-342C70F6A803}">
      <dsp:nvSpPr>
        <dsp:cNvPr id="0" name=""/>
        <dsp:cNvSpPr/>
      </dsp:nvSpPr>
      <dsp:spPr>
        <a:xfrm rot="5400000">
          <a:off x="-244773" y="1683907"/>
          <a:ext cx="1631826" cy="114227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kern="1200" dirty="0"/>
            <a:t>Summary</a:t>
          </a:r>
        </a:p>
      </dsp:txBody>
      <dsp:txXfrm rot="-5400000">
        <a:off x="1" y="2010272"/>
        <a:ext cx="1142278" cy="489548"/>
      </dsp:txXfrm>
    </dsp:sp>
    <dsp:sp modelId="{9AF21174-6533-47AA-B07C-431EAA20235B}">
      <dsp:nvSpPr>
        <dsp:cNvPr id="0" name=""/>
        <dsp:cNvSpPr/>
      </dsp:nvSpPr>
      <dsp:spPr>
        <a:xfrm rot="5400000">
          <a:off x="2948649" y="-367237"/>
          <a:ext cx="1060686" cy="467342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CA" sz="2200" kern="1200" dirty="0"/>
            <a:t>Launches success rate, orbit types</a:t>
          </a:r>
        </a:p>
      </dsp:txBody>
      <dsp:txXfrm rot="-5400000">
        <a:off x="1142278" y="1490912"/>
        <a:ext cx="4621651" cy="957130"/>
      </dsp:txXfrm>
    </dsp:sp>
    <dsp:sp modelId="{76F002A0-E8FF-409A-B4D3-F5EDD96EDFE4}">
      <dsp:nvSpPr>
        <dsp:cNvPr id="0" name=""/>
        <dsp:cNvSpPr/>
      </dsp:nvSpPr>
      <dsp:spPr>
        <a:xfrm rot="5400000">
          <a:off x="-244773" y="3121916"/>
          <a:ext cx="1631826" cy="114227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kern="1200" dirty="0"/>
            <a:t>Prepare data</a:t>
          </a:r>
        </a:p>
      </dsp:txBody>
      <dsp:txXfrm rot="-5400000">
        <a:off x="1" y="3448281"/>
        <a:ext cx="1142278" cy="489548"/>
      </dsp:txXfrm>
    </dsp:sp>
    <dsp:sp modelId="{25E2708B-8288-42C5-B09E-C56EB6E27785}">
      <dsp:nvSpPr>
        <dsp:cNvPr id="0" name=""/>
        <dsp:cNvSpPr/>
      </dsp:nvSpPr>
      <dsp:spPr>
        <a:xfrm rot="5400000">
          <a:off x="2948649" y="1070770"/>
          <a:ext cx="1060686" cy="467342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CA" sz="2200" kern="1200" dirty="0"/>
            <a:t>Creation of ‘Class’ outcome label based on the available outcome information</a:t>
          </a:r>
        </a:p>
      </dsp:txBody>
      <dsp:txXfrm rot="-5400000">
        <a:off x="1142278" y="2928919"/>
        <a:ext cx="4621651" cy="9571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3DE20B-69D2-4879-AF4E-04569AEF59BF}">
      <dsp:nvSpPr>
        <dsp:cNvPr id="0" name=""/>
        <dsp:cNvSpPr/>
      </dsp:nvSpPr>
      <dsp:spPr>
        <a:xfrm rot="5400000">
          <a:off x="-244773" y="245899"/>
          <a:ext cx="1631826" cy="114227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CA" sz="3000" kern="1200" dirty="0"/>
            <a:t>Data</a:t>
          </a:r>
        </a:p>
      </dsp:txBody>
      <dsp:txXfrm rot="-5400000">
        <a:off x="1" y="572264"/>
        <a:ext cx="1142278" cy="489548"/>
      </dsp:txXfrm>
    </dsp:sp>
    <dsp:sp modelId="{84923B9F-258D-4DC2-B06E-5B72E3496198}">
      <dsp:nvSpPr>
        <dsp:cNvPr id="0" name=""/>
        <dsp:cNvSpPr/>
      </dsp:nvSpPr>
      <dsp:spPr>
        <a:xfrm rot="5400000">
          <a:off x="2948649" y="-1806371"/>
          <a:ext cx="1060686" cy="467342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CA" sz="2100" kern="1200" dirty="0"/>
            <a:t>Preparation</a:t>
          </a:r>
          <a:r>
            <a:rPr lang="en-CA" sz="2100" kern="1200" baseline="0" dirty="0"/>
            <a:t> of the data, standardization</a:t>
          </a:r>
          <a:endParaRPr lang="en-CA" sz="2100" kern="1200" dirty="0"/>
        </a:p>
        <a:p>
          <a:pPr marL="228600" lvl="1" indent="-228600" algn="l" defTabSz="933450">
            <a:lnSpc>
              <a:spcPct val="90000"/>
            </a:lnSpc>
            <a:spcBef>
              <a:spcPct val="0"/>
            </a:spcBef>
            <a:spcAft>
              <a:spcPct val="15000"/>
            </a:spcAft>
            <a:buChar char="•"/>
          </a:pPr>
          <a:r>
            <a:rPr lang="en-CA" sz="2100" kern="1200" dirty="0"/>
            <a:t>Creation of the training/testing sets</a:t>
          </a:r>
        </a:p>
      </dsp:txBody>
      <dsp:txXfrm rot="-5400000">
        <a:off x="1142278" y="51778"/>
        <a:ext cx="4621651" cy="957130"/>
      </dsp:txXfrm>
    </dsp:sp>
    <dsp:sp modelId="{BA2B13E5-5785-4FE5-81F4-342C70F6A803}">
      <dsp:nvSpPr>
        <dsp:cNvPr id="0" name=""/>
        <dsp:cNvSpPr/>
      </dsp:nvSpPr>
      <dsp:spPr>
        <a:xfrm rot="5400000">
          <a:off x="-244773" y="1683907"/>
          <a:ext cx="1631826" cy="114227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CA" sz="3000" kern="1200" dirty="0"/>
            <a:t>Testing</a:t>
          </a:r>
        </a:p>
      </dsp:txBody>
      <dsp:txXfrm rot="-5400000">
        <a:off x="1" y="2010272"/>
        <a:ext cx="1142278" cy="489548"/>
      </dsp:txXfrm>
    </dsp:sp>
    <dsp:sp modelId="{9AF21174-6533-47AA-B07C-431EAA20235B}">
      <dsp:nvSpPr>
        <dsp:cNvPr id="0" name=""/>
        <dsp:cNvSpPr/>
      </dsp:nvSpPr>
      <dsp:spPr>
        <a:xfrm rot="5400000">
          <a:off x="2948649" y="-367237"/>
          <a:ext cx="1060686" cy="467342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CA" sz="2100" kern="1200" dirty="0"/>
            <a:t>Testing of the different Machine Learning Algorithms</a:t>
          </a:r>
        </a:p>
      </dsp:txBody>
      <dsp:txXfrm rot="-5400000">
        <a:off x="1142278" y="1490912"/>
        <a:ext cx="4621651" cy="957130"/>
      </dsp:txXfrm>
    </dsp:sp>
    <dsp:sp modelId="{76F002A0-E8FF-409A-B4D3-F5EDD96EDFE4}">
      <dsp:nvSpPr>
        <dsp:cNvPr id="0" name=""/>
        <dsp:cNvSpPr/>
      </dsp:nvSpPr>
      <dsp:spPr>
        <a:xfrm rot="5400000">
          <a:off x="-244773" y="3121916"/>
          <a:ext cx="1631826" cy="114227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CA" sz="3000" kern="1200" dirty="0"/>
            <a:t>Results</a:t>
          </a:r>
        </a:p>
      </dsp:txBody>
      <dsp:txXfrm rot="-5400000">
        <a:off x="1" y="3448281"/>
        <a:ext cx="1142278" cy="489548"/>
      </dsp:txXfrm>
    </dsp:sp>
    <dsp:sp modelId="{25E2708B-8288-42C5-B09E-C56EB6E27785}">
      <dsp:nvSpPr>
        <dsp:cNvPr id="0" name=""/>
        <dsp:cNvSpPr/>
      </dsp:nvSpPr>
      <dsp:spPr>
        <a:xfrm rot="5400000">
          <a:off x="2948649" y="1070770"/>
          <a:ext cx="1060686" cy="467342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CA" sz="2100" kern="1200" dirty="0" err="1"/>
            <a:t>Comparaison</a:t>
          </a:r>
          <a:r>
            <a:rPr lang="en-CA" sz="2100" kern="1200" dirty="0"/>
            <a:t> of the results obtained by the different models being evaluated</a:t>
          </a:r>
        </a:p>
      </dsp:txBody>
      <dsp:txXfrm rot="-5400000">
        <a:off x="1142278" y="2928919"/>
        <a:ext cx="4621651" cy="957130"/>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8/14/2023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411766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968643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2415896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8/14/2023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8/14/2023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8/14/2023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8/14/2023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8/14/2023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8/14/2023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8/14/2023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8/14/2023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8/14/2023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8/14/2023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hyperlink" Target="https://en.wikipedia.org/w/index.php?title=List_of_Falcon_9_and_Falcon_Heavy_launches&amp;oldid=1027686922" TargetMode="External"/><Relationship Id="rId7" Type="http://schemas.openxmlformats.org/officeDocument/2006/relationships/diagramQuickStyle" Target="../diagrams/quickStyle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hyperlink" Target="https://github.com/SlashMind/IBM-DS/blob/main/Final%20Assignment/2-jupyter-labs-webscraping.ipynb" TargetMode="External"/><Relationship Id="rId9" Type="http://schemas.microsoft.com/office/2007/relationships/diagramDrawing" Target="../diagrams/drawing2.xml"/></Relationships>
</file>

<file path=ppt/slides/_rels/slide1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SlashMind/IBM-DS/blob/main/Final%20Assignment/3-labs-jupyter-spacex-Data%20wrangling.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lashMind/IBM-DS/blob/main/Final%20Assignment/5-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lashMind/IBM-DS/blob/main/Final%20Assignment/4-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lashMind/IBM-DS/blob/main/Final%20Assignment/6-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lashMind/IBM-DS/blob/main/Final%20Assignment/7-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SlashMind/IBM-DS/blob/main/Final%20Assignment/8-SpaceX_Machine_Learning_Prediction_Part_5.jupyterlite.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hyperlink" Target="https://docs.spacexdata.com/" TargetMode="External"/><Relationship Id="rId7" Type="http://schemas.openxmlformats.org/officeDocument/2006/relationships/diagramQuickStyle" Target="../diagrams/quickStyle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hyperlink" Target="https://github.com/SlashMind/IBM-DS/blob/main/Final%20Assignment/1-jupyter-labs-spacex-data-collection-api.ipynb" TargetMode="External"/><Relationship Id="rId9" Type="http://schemas.microsoft.com/office/2007/relationships/diagramDrawing" Target="../diagrams/drawing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Jean-Philippe Savard</a:t>
            </a:r>
          </a:p>
          <a:p>
            <a:r>
              <a:rPr lang="en-US" dirty="0">
                <a:solidFill>
                  <a:schemeClr val="bg2"/>
                </a:solidFill>
                <a:latin typeface="Abadi" panose="020B0604020104020204" pitchFamily="34" charset="0"/>
                <a:ea typeface="SF Pro" pitchFamily="2" charset="0"/>
                <a:cs typeface="SF Pro" pitchFamily="2" charset="0"/>
              </a:rPr>
              <a:t>August 14</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launches data were obtained from </a:t>
            </a:r>
            <a:r>
              <a:rPr lang="en-US" sz="2200" dirty="0" err="1">
                <a:solidFill>
                  <a:schemeClr val="accent3">
                    <a:lumMod val="25000"/>
                  </a:schemeClr>
                </a:solidFill>
                <a:latin typeface="Abadi" panose="020B0604020104020204" pitchFamily="34" charset="0"/>
              </a:rPr>
              <a:t>wikipedia</a:t>
            </a:r>
            <a:r>
              <a:rPr lang="en-US" sz="2200" dirty="0">
                <a:solidFill>
                  <a:schemeClr val="accent3">
                    <a:lumMod val="25000"/>
                  </a:schemeClr>
                </a:solidFill>
                <a:latin typeface="Abadi" panose="020B0604020104020204" pitchFamily="34" charset="0"/>
              </a:rPr>
              <a:t>: </a:t>
            </a:r>
            <a:r>
              <a:rPr lang="en-CA" sz="1600" b="0" dirty="0">
                <a:solidFill>
                  <a:srgbClr val="CE9178"/>
                </a:solidFill>
                <a:effectLst/>
                <a:latin typeface="Consolas" panose="020B0609020204030204" pitchFamily="49" charset="0"/>
                <a:hlinkClick r:id="rId3"/>
              </a:rPr>
              <a:t>SpaceX Falcon 9 Launches</a:t>
            </a:r>
            <a:br>
              <a:rPr lang="en-CA" sz="1600" b="0" dirty="0">
                <a:solidFill>
                  <a:srgbClr val="CCCCCC"/>
                </a:solidFill>
                <a:effectLst/>
                <a:latin typeface="Consolas" panose="020B0609020204030204" pitchFamily="49" charset="0"/>
              </a:rPr>
            </a:b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SpaceX </a:t>
            </a:r>
            <a:r>
              <a:rPr lang="en-US" sz="2200" dirty="0" err="1">
                <a:solidFill>
                  <a:schemeClr val="accent3">
                    <a:lumMod val="25000"/>
                  </a:schemeClr>
                </a:solidFill>
                <a:latin typeface="Abadi" panose="020B0604020104020204" pitchFamily="34" charset="0"/>
              </a:rPr>
              <a:t>WebScraping</a:t>
            </a:r>
            <a:r>
              <a:rPr lang="en-US" sz="2200" dirty="0">
                <a:solidFill>
                  <a:schemeClr val="accent3">
                    <a:lumMod val="25000"/>
                  </a:schemeClr>
                </a:solidFill>
                <a:latin typeface="Abadi" panose="020B0604020104020204" pitchFamily="34" charset="0"/>
              </a:rPr>
              <a:t> notebook: </a:t>
            </a:r>
            <a:r>
              <a:rPr lang="en-US" sz="2200" dirty="0">
                <a:solidFill>
                  <a:schemeClr val="accent3">
                    <a:lumMod val="25000"/>
                  </a:schemeClr>
                </a:solidFill>
                <a:latin typeface="Abadi" panose="020B0604020104020204" pitchFamily="34" charset="0"/>
                <a:hlinkClick r:id="rId4"/>
              </a:rPr>
              <a:t>SpaceX </a:t>
            </a:r>
            <a:r>
              <a:rPr lang="en-US" sz="2200" dirty="0" err="1">
                <a:solidFill>
                  <a:schemeClr val="accent3">
                    <a:lumMod val="25000"/>
                  </a:schemeClr>
                </a:solidFill>
                <a:latin typeface="Abadi" panose="020B0604020104020204" pitchFamily="34" charset="0"/>
                <a:hlinkClick r:id="rId4"/>
              </a:rPr>
              <a:t>WebScraping</a:t>
            </a:r>
            <a:r>
              <a:rPr lang="en-US" sz="2200" dirty="0">
                <a:solidFill>
                  <a:schemeClr val="accent3">
                    <a:lumMod val="25000"/>
                  </a:schemeClr>
                </a:solidFill>
                <a:latin typeface="Abadi" panose="020B0604020104020204" pitchFamily="34" charset="0"/>
                <a:hlinkClick r:id="rId4"/>
              </a:rPr>
              <a:t> Notebook</a:t>
            </a:r>
            <a:endParaRPr lang="en-US" sz="2400"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9" name="Diagram 8">
            <a:extLst>
              <a:ext uri="{FF2B5EF4-FFF2-40B4-BE49-F238E27FC236}">
                <a16:creationId xmlns:a16="http://schemas.microsoft.com/office/drawing/2014/main" id="{A443D934-E898-31B6-90C8-870C77A741D0}"/>
              </a:ext>
            </a:extLst>
          </p:cNvPr>
          <p:cNvGraphicFramePr/>
          <p:nvPr>
            <p:extLst>
              <p:ext uri="{D42A27DB-BD31-4B8C-83A1-F6EECF244321}">
                <p14:modId xmlns:p14="http://schemas.microsoft.com/office/powerpoint/2010/main" val="2200922130"/>
              </p:ext>
            </p:extLst>
          </p:nvPr>
        </p:nvGraphicFramePr>
        <p:xfrm>
          <a:off x="5642264" y="1516056"/>
          <a:ext cx="5815708" cy="451009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98574"/>
            <a:ext cx="4144889" cy="5365908"/>
          </a:xfrm>
          <a:prstGeom prst="rect">
            <a:avLst/>
          </a:prstGeom>
        </p:spPr>
        <p:txBody>
          <a:bodyPr/>
          <a:lstStyle/>
          <a:p>
            <a:r>
              <a:rPr lang="en-US" sz="2200" dirty="0">
                <a:solidFill>
                  <a:schemeClr val="accent3">
                    <a:lumMod val="25000"/>
                  </a:schemeClr>
                </a:solidFill>
                <a:latin typeface="Abadi" panose="020B0604020104020204" pitchFamily="34" charset="0"/>
              </a:rPr>
              <a:t>Some EDA was done to find pattern in the data and determine what would be the best features to uses for training and testing purposes.</a:t>
            </a:r>
          </a:p>
          <a:p>
            <a:r>
              <a:rPr lang="en-US" sz="2200" dirty="0">
                <a:solidFill>
                  <a:schemeClr val="accent3">
                    <a:lumMod val="25000"/>
                  </a:schemeClr>
                </a:solidFill>
                <a:latin typeface="Abadi" panose="020B0604020104020204" pitchFamily="34" charset="0"/>
              </a:rPr>
              <a:t>Preliminary evaluation of data and ; null values, object types, launch sites, become familiar with the different kind of orbit types.</a:t>
            </a:r>
          </a:p>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GitHub URL of the Data Wrangling notebook: </a:t>
            </a:r>
            <a:r>
              <a:rPr lang="en-US" sz="2200" dirty="0">
                <a:solidFill>
                  <a:schemeClr val="accent3">
                    <a:lumMod val="25000"/>
                  </a:schemeClr>
                </a:solidFill>
                <a:latin typeface="Abadi" panose="020B0604020104020204" pitchFamily="34" charset="0"/>
                <a:hlinkClick r:id="rId3"/>
              </a:rPr>
              <a:t>Data Wrangling Notebook</a:t>
            </a:r>
            <a:endParaRPr lang="en-US" sz="2200" dirty="0"/>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31F2FBCD-183D-B358-1A08-A87963D5A3B5}"/>
              </a:ext>
            </a:extLst>
          </p:cNvPr>
          <p:cNvGraphicFramePr/>
          <p:nvPr>
            <p:extLst>
              <p:ext uri="{D42A27DB-BD31-4B8C-83A1-F6EECF244321}">
                <p14:modId xmlns:p14="http://schemas.microsoft.com/office/powerpoint/2010/main" val="2322558336"/>
              </p:ext>
            </p:extLst>
          </p:nvPr>
        </p:nvGraphicFramePr>
        <p:xfrm>
          <a:off x="5642264" y="1516056"/>
          <a:ext cx="5815708" cy="45100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5319" y="1398574"/>
            <a:ext cx="10898981" cy="5210044"/>
          </a:xfrm>
          <a:prstGeom prst="rect">
            <a:avLst/>
          </a:prstGeom>
        </p:spPr>
        <p:txBody>
          <a:bodyPr lIns="91440" tIns="45720" rIns="91440" bIns="45720" anchor="t"/>
          <a:lstStyle/>
          <a:p>
            <a:r>
              <a:rPr lang="en-US" sz="2200" dirty="0">
                <a:solidFill>
                  <a:schemeClr val="accent3">
                    <a:lumMod val="25000"/>
                  </a:schemeClr>
                </a:solidFill>
                <a:latin typeface="Abadi" panose="020B0604020104020204" pitchFamily="34" charset="0"/>
              </a:rPr>
              <a:t>Different types of charts were used to find relationship/correlation between the different variables; Flight Number VS Pay load Mass(kg), Flight Number VS Launch Site, Launch Site VS Payload Mass, Orbit VS Success Rate, Flight Number VS Orbit, Payload Mass VS Orbit, </a:t>
            </a:r>
          </a:p>
          <a:p>
            <a:r>
              <a:rPr lang="en-US" sz="2200" dirty="0">
                <a:solidFill>
                  <a:schemeClr val="accent3">
                    <a:lumMod val="25000"/>
                  </a:schemeClr>
                </a:solidFill>
                <a:latin typeface="Abadi" panose="020B0604020104020204" pitchFamily="34" charset="0"/>
              </a:rPr>
              <a:t>GitHub URL of the EDA Data </a:t>
            </a:r>
            <a:r>
              <a:rPr lang="en-US" sz="2200" dirty="0" err="1">
                <a:solidFill>
                  <a:schemeClr val="accent3">
                    <a:lumMod val="25000"/>
                  </a:schemeClr>
                </a:solidFill>
                <a:latin typeface="Abadi" panose="020B0604020104020204" pitchFamily="34" charset="0"/>
              </a:rPr>
              <a:t>Visualisation</a:t>
            </a:r>
            <a:r>
              <a:rPr lang="en-US" sz="2200" dirty="0">
                <a:solidFill>
                  <a:schemeClr val="accent3">
                    <a:lumMod val="25000"/>
                  </a:schemeClr>
                </a:solidFill>
                <a:latin typeface="Abadi" panose="020B0604020104020204" pitchFamily="34" charset="0"/>
              </a:rPr>
              <a:t> notebook: </a:t>
            </a:r>
            <a:r>
              <a:rPr lang="en-US" sz="2200" dirty="0">
                <a:solidFill>
                  <a:schemeClr val="accent3">
                    <a:lumMod val="25000"/>
                  </a:schemeClr>
                </a:solidFill>
                <a:latin typeface="Abadi" panose="020B0604020104020204" pitchFamily="34" charset="0"/>
                <a:hlinkClick r:id="rId3"/>
              </a:rPr>
              <a:t>EDA Data </a:t>
            </a:r>
            <a:r>
              <a:rPr lang="en-US" sz="2200" dirty="0" err="1">
                <a:solidFill>
                  <a:schemeClr val="accent3">
                    <a:lumMod val="25000"/>
                  </a:schemeClr>
                </a:solidFill>
                <a:latin typeface="Abadi" panose="020B0604020104020204" pitchFamily="34" charset="0"/>
                <a:hlinkClick r:id="rId3"/>
              </a:rPr>
              <a:t>Visualisation</a:t>
            </a:r>
            <a:r>
              <a:rPr lang="en-US" sz="2200" dirty="0">
                <a:solidFill>
                  <a:schemeClr val="accent3">
                    <a:lumMod val="25000"/>
                  </a:schemeClr>
                </a:solidFill>
                <a:latin typeface="Abadi" panose="020B0604020104020204" pitchFamily="34" charset="0"/>
                <a:hlinkClick r:id="rId3"/>
              </a:rPr>
              <a:t> Notebook</a:t>
            </a:r>
            <a:endParaRPr lang="en-US" sz="2200" dirty="0">
              <a:solidFill>
                <a:schemeClr val="accent3">
                  <a:lumMod val="25000"/>
                </a:schemeClr>
              </a:solidFill>
              <a:latin typeface="Abadi" panose="020B0604020104020204" pitchFamily="34" charset="0"/>
            </a:endParaRPr>
          </a:p>
          <a:p>
            <a:endParaRPr lang="en-US" sz="2200" dirty="0"/>
          </a:p>
          <a:p>
            <a:pPr marL="0" indent="0">
              <a:buNone/>
            </a:pPr>
            <a:r>
              <a:rPr lang="en-US" sz="2200" dirty="0" err="1"/>
              <a:t>Exemple</a:t>
            </a:r>
            <a:r>
              <a:rPr lang="en-US" sz="2200" dirty="0"/>
              <a:t>:</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10" name="Picture 9">
            <a:extLst>
              <a:ext uri="{FF2B5EF4-FFF2-40B4-BE49-F238E27FC236}">
                <a16:creationId xmlns:a16="http://schemas.microsoft.com/office/drawing/2014/main" id="{5087B9E6-CAE4-D55B-B228-1448A9922FA4}"/>
              </a:ext>
            </a:extLst>
          </p:cNvPr>
          <p:cNvPicPr>
            <a:picLocks noChangeAspect="1"/>
          </p:cNvPicPr>
          <p:nvPr/>
        </p:nvPicPr>
        <p:blipFill>
          <a:blip r:embed="rId4"/>
          <a:stretch>
            <a:fillRect/>
          </a:stretch>
        </p:blipFill>
        <p:spPr>
          <a:xfrm>
            <a:off x="753829" y="3974580"/>
            <a:ext cx="10547964" cy="2050993"/>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13958"/>
            <a:ext cx="9745589" cy="4812434"/>
          </a:xfrm>
          <a:prstGeom prst="rect">
            <a:avLst/>
          </a:prstGeom>
        </p:spPr>
        <p:txBody>
          <a:bodyPr lIns="91440" tIns="45720" rIns="91440" bIns="45720" anchor="t"/>
          <a:lstStyle/>
          <a:p>
            <a:pPr marL="0" indent="0">
              <a:lnSpc>
                <a:spcPct val="100000"/>
              </a:lnSpc>
              <a:spcBef>
                <a:spcPts val="1400"/>
              </a:spcBef>
              <a:buNone/>
            </a:pPr>
            <a:r>
              <a:rPr lang="en-US" sz="2000" dirty="0">
                <a:solidFill>
                  <a:schemeClr val="accent3">
                    <a:lumMod val="25000"/>
                  </a:schemeClr>
                </a:solidFill>
                <a:latin typeface="Abadi"/>
              </a:rPr>
              <a:t>After creating a locale SQLite DB for EDA purpose, these queries were executed to find insight:</a:t>
            </a:r>
          </a:p>
          <a:p>
            <a:r>
              <a:rPr lang="en-CA" sz="1100" dirty="0">
                <a:solidFill>
                  <a:schemeClr val="accent3">
                    <a:lumMod val="25000"/>
                  </a:schemeClr>
                </a:solidFill>
                <a:latin typeface="Abadi"/>
              </a:rPr>
              <a:t>Display the names of the unique launch sites  in the space mission</a:t>
            </a:r>
          </a:p>
          <a:p>
            <a:r>
              <a:rPr lang="en-CA" sz="1100" dirty="0">
                <a:solidFill>
                  <a:schemeClr val="accent3">
                    <a:lumMod val="25000"/>
                  </a:schemeClr>
                </a:solidFill>
                <a:latin typeface="Abadi"/>
              </a:rPr>
              <a:t>Display 5 records where launch sites begin with the string 'CCA' </a:t>
            </a:r>
          </a:p>
          <a:p>
            <a:r>
              <a:rPr lang="en-CA" sz="1100" dirty="0">
                <a:solidFill>
                  <a:schemeClr val="accent3">
                    <a:lumMod val="25000"/>
                  </a:schemeClr>
                </a:solidFill>
                <a:latin typeface="Abadi"/>
              </a:rPr>
              <a:t>Display the total payload mass carried by boosters launched by NASA (CRS)</a:t>
            </a:r>
          </a:p>
          <a:p>
            <a:r>
              <a:rPr lang="en-CA" sz="1100" dirty="0">
                <a:solidFill>
                  <a:schemeClr val="accent3">
                    <a:lumMod val="25000"/>
                  </a:schemeClr>
                </a:solidFill>
                <a:latin typeface="Abadi"/>
              </a:rPr>
              <a:t>Display average payload mass carried by booster version F9 v1.1</a:t>
            </a:r>
          </a:p>
          <a:p>
            <a:pPr>
              <a:lnSpc>
                <a:spcPct val="100000"/>
              </a:lnSpc>
              <a:spcBef>
                <a:spcPts val="1400"/>
              </a:spcBef>
            </a:pPr>
            <a:r>
              <a:rPr lang="en-CA" sz="1100" dirty="0">
                <a:solidFill>
                  <a:schemeClr val="accent3">
                    <a:lumMod val="25000"/>
                  </a:schemeClr>
                </a:solidFill>
                <a:latin typeface="Abadi"/>
              </a:rPr>
              <a:t>List the date when the first </a:t>
            </a:r>
            <a:r>
              <a:rPr lang="en-CA" sz="1100" dirty="0" err="1">
                <a:solidFill>
                  <a:schemeClr val="accent3">
                    <a:lumMod val="25000"/>
                  </a:schemeClr>
                </a:solidFill>
                <a:latin typeface="Abadi"/>
              </a:rPr>
              <a:t>succesful</a:t>
            </a:r>
            <a:r>
              <a:rPr lang="en-CA" sz="1100" dirty="0">
                <a:solidFill>
                  <a:schemeClr val="accent3">
                    <a:lumMod val="25000"/>
                  </a:schemeClr>
                </a:solidFill>
                <a:latin typeface="Abadi"/>
              </a:rPr>
              <a:t> landing outcome in ground pad was </a:t>
            </a:r>
            <a:r>
              <a:rPr lang="en-CA" sz="1100" dirty="0" err="1">
                <a:solidFill>
                  <a:schemeClr val="accent3">
                    <a:lumMod val="25000"/>
                  </a:schemeClr>
                </a:solidFill>
                <a:latin typeface="Abadi"/>
              </a:rPr>
              <a:t>acheived</a:t>
            </a:r>
            <a:r>
              <a:rPr lang="en-CA" sz="1100" dirty="0">
                <a:solidFill>
                  <a:schemeClr val="accent3">
                    <a:lumMod val="25000"/>
                  </a:schemeClr>
                </a:solidFill>
                <a:latin typeface="Abadi"/>
              </a:rPr>
              <a:t>.</a:t>
            </a:r>
          </a:p>
          <a:p>
            <a:pPr>
              <a:lnSpc>
                <a:spcPct val="100000"/>
              </a:lnSpc>
              <a:spcBef>
                <a:spcPts val="1400"/>
              </a:spcBef>
            </a:pPr>
            <a:r>
              <a:rPr lang="en-CA" sz="1100" dirty="0">
                <a:solidFill>
                  <a:schemeClr val="accent3">
                    <a:lumMod val="25000"/>
                  </a:schemeClr>
                </a:solidFill>
                <a:latin typeface="Abadi"/>
              </a:rPr>
              <a:t>List the names of the boosters which have success in drone ship and have payload mass greater than 4000 but less than 6000</a:t>
            </a:r>
          </a:p>
          <a:p>
            <a:pPr>
              <a:lnSpc>
                <a:spcPct val="100000"/>
              </a:lnSpc>
              <a:spcBef>
                <a:spcPts val="1400"/>
              </a:spcBef>
            </a:pPr>
            <a:r>
              <a:rPr lang="en-CA" sz="1100" dirty="0">
                <a:solidFill>
                  <a:schemeClr val="accent3">
                    <a:lumMod val="25000"/>
                  </a:schemeClr>
                </a:solidFill>
                <a:latin typeface="Abadi"/>
              </a:rPr>
              <a:t>List the total number of successful and failure mission outcomes</a:t>
            </a:r>
          </a:p>
          <a:p>
            <a:pPr>
              <a:lnSpc>
                <a:spcPct val="100000"/>
              </a:lnSpc>
              <a:spcBef>
                <a:spcPts val="1400"/>
              </a:spcBef>
            </a:pPr>
            <a:r>
              <a:rPr lang="en-CA" sz="1100" dirty="0">
                <a:solidFill>
                  <a:schemeClr val="accent3">
                    <a:lumMod val="25000"/>
                  </a:schemeClr>
                </a:solidFill>
                <a:latin typeface="Abadi"/>
              </a:rPr>
              <a:t>List the names of the </a:t>
            </a:r>
            <a:r>
              <a:rPr lang="en-CA" sz="1100" dirty="0" err="1">
                <a:solidFill>
                  <a:schemeClr val="accent3">
                    <a:lumMod val="25000"/>
                  </a:schemeClr>
                </a:solidFill>
                <a:latin typeface="Abadi"/>
              </a:rPr>
              <a:t>booster_versions</a:t>
            </a:r>
            <a:r>
              <a:rPr lang="en-CA" sz="1100" dirty="0">
                <a:solidFill>
                  <a:schemeClr val="accent3">
                    <a:lumMod val="25000"/>
                  </a:schemeClr>
                </a:solidFill>
                <a:latin typeface="Abadi"/>
              </a:rPr>
              <a:t> which have carried the maximum payload mass. Use a subquery</a:t>
            </a:r>
          </a:p>
          <a:p>
            <a:pPr>
              <a:lnSpc>
                <a:spcPct val="100000"/>
              </a:lnSpc>
              <a:spcBef>
                <a:spcPts val="1400"/>
              </a:spcBef>
            </a:pPr>
            <a:r>
              <a:rPr lang="en-CA" sz="1100" dirty="0">
                <a:solidFill>
                  <a:schemeClr val="accent3">
                    <a:lumMod val="25000"/>
                  </a:schemeClr>
                </a:solidFill>
                <a:latin typeface="Abadi"/>
              </a:rPr>
              <a:t>List the records which will display the month names, failure </a:t>
            </a:r>
            <a:r>
              <a:rPr lang="en-CA" sz="1100" dirty="0" err="1">
                <a:solidFill>
                  <a:schemeClr val="accent3">
                    <a:lumMod val="25000"/>
                  </a:schemeClr>
                </a:solidFill>
                <a:latin typeface="Abadi"/>
              </a:rPr>
              <a:t>landing_outcomes</a:t>
            </a:r>
            <a:r>
              <a:rPr lang="en-CA" sz="1100" dirty="0">
                <a:solidFill>
                  <a:schemeClr val="accent3">
                    <a:lumMod val="25000"/>
                  </a:schemeClr>
                </a:solidFill>
                <a:latin typeface="Abadi"/>
              </a:rPr>
              <a:t> in drone ship ,booster versions, </a:t>
            </a:r>
            <a:r>
              <a:rPr lang="en-CA" sz="1100" dirty="0" err="1">
                <a:solidFill>
                  <a:schemeClr val="accent3">
                    <a:lumMod val="25000"/>
                  </a:schemeClr>
                </a:solidFill>
                <a:latin typeface="Abadi"/>
              </a:rPr>
              <a:t>launch_site</a:t>
            </a:r>
            <a:r>
              <a:rPr lang="en-CA" sz="1100" dirty="0">
                <a:solidFill>
                  <a:schemeClr val="accent3">
                    <a:lumMod val="25000"/>
                  </a:schemeClr>
                </a:solidFill>
                <a:latin typeface="Abadi"/>
              </a:rPr>
              <a:t> for the months in year 2015.</a:t>
            </a:r>
          </a:p>
          <a:p>
            <a:pPr>
              <a:lnSpc>
                <a:spcPct val="100000"/>
              </a:lnSpc>
              <a:spcBef>
                <a:spcPts val="1400"/>
              </a:spcBef>
            </a:pPr>
            <a:r>
              <a:rPr lang="en-CA" sz="11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CA" sz="1100" b="0" dirty="0">
              <a:solidFill>
                <a:srgbClr val="CCCCCC"/>
              </a:solidFill>
              <a:effectLst/>
              <a:latin typeface="Consolas" panose="020B0609020204030204" pitchFamily="49" charset="0"/>
            </a:endParaRP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GitHub URL of the EDA with SQL notebook: </a:t>
            </a:r>
            <a:r>
              <a:rPr lang="en-US" sz="1600" dirty="0">
                <a:solidFill>
                  <a:schemeClr val="accent3">
                    <a:lumMod val="25000"/>
                  </a:schemeClr>
                </a:solidFill>
                <a:latin typeface="Abadi" panose="020B0604020104020204" pitchFamily="34" charset="0"/>
                <a:hlinkClick r:id="rId3"/>
              </a:rPr>
              <a:t>EDA with SQL</a:t>
            </a:r>
            <a:endParaRPr lang="en-US" sz="1600" dirty="0"/>
          </a:p>
          <a:p>
            <a:pPr>
              <a:lnSpc>
                <a:spcPct val="100000"/>
              </a:lnSpc>
              <a:spcBef>
                <a:spcPts val="1400"/>
              </a:spcBef>
            </a:pPr>
            <a:endParaRPr lang="en-CA" sz="1100" b="0" dirty="0">
              <a:solidFill>
                <a:srgbClr val="CCCCCC"/>
              </a:solidFill>
              <a:effectLst/>
              <a:latin typeface="Consolas" panose="020B0609020204030204" pitchFamily="49" charset="0"/>
            </a:endParaRPr>
          </a:p>
          <a:p>
            <a:pPr marL="0" indent="0">
              <a:buNone/>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map was build, using Folium, to give a visual geospatial representation of the data. Different types of objects were used:</a:t>
            </a:r>
          </a:p>
          <a:p>
            <a:pPr lvl="1">
              <a:lnSpc>
                <a:spcPct val="100000"/>
              </a:lnSpc>
              <a:spcBef>
                <a:spcPts val="1400"/>
              </a:spcBef>
            </a:pPr>
            <a:r>
              <a:rPr lang="en-US" sz="1800" dirty="0">
                <a:solidFill>
                  <a:schemeClr val="accent3">
                    <a:lumMod val="25000"/>
                  </a:schemeClr>
                </a:solidFill>
                <a:latin typeface="Abadi" panose="020B0604020104020204" pitchFamily="34" charset="0"/>
              </a:rPr>
              <a:t>Markers: represent a point on a map with specific latitude/longitude. In our case, point represents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Marker Clusters: Group of point on a map</a:t>
            </a:r>
          </a:p>
          <a:p>
            <a:pPr lvl="1">
              <a:lnSpc>
                <a:spcPct val="100000"/>
              </a:lnSpc>
              <a:spcBef>
                <a:spcPts val="1400"/>
              </a:spcBef>
            </a:pPr>
            <a:r>
              <a:rPr lang="en-US" sz="1800" dirty="0">
                <a:solidFill>
                  <a:schemeClr val="accent3">
                    <a:lumMod val="25000"/>
                  </a:schemeClr>
                </a:solidFill>
                <a:latin typeface="Abadi" panose="020B0604020104020204" pitchFamily="34" charset="0"/>
              </a:rPr>
              <a:t>Circles: an “circled” area that is highlighted around specific geo-coordinates.</a:t>
            </a:r>
          </a:p>
          <a:p>
            <a:pPr lvl="1">
              <a:lnSpc>
                <a:spcPct val="100000"/>
              </a:lnSpc>
              <a:spcBef>
                <a:spcPts val="1400"/>
              </a:spcBef>
            </a:pPr>
            <a:r>
              <a:rPr lang="en-US" sz="1800" dirty="0">
                <a:solidFill>
                  <a:schemeClr val="accent3">
                    <a:lumMod val="25000"/>
                  </a:schemeClr>
                </a:solidFill>
                <a:latin typeface="Abadi" panose="020B0604020104020204" pitchFamily="34" charset="0"/>
              </a:rPr>
              <a:t>Lines: define a line between two coordinates, in our case it was used to show the distance between two points.</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GitHub URL of the Interactive Map with Folium notebook: </a:t>
            </a:r>
            <a:r>
              <a:rPr lang="en-US" sz="2000" dirty="0">
                <a:solidFill>
                  <a:schemeClr val="accent3">
                    <a:lumMod val="25000"/>
                  </a:schemeClr>
                </a:solidFill>
                <a:latin typeface="Abadi" panose="020B0604020104020204" pitchFamily="34" charset="0"/>
                <a:hlinkClick r:id="rId3"/>
              </a:rPr>
              <a:t>Launch Site Location</a:t>
            </a:r>
            <a:endParaRPr lang="en-US" sz="2000" dirty="0"/>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Two types of interactive graphs were used to visualize the data.</a:t>
            </a:r>
          </a:p>
          <a:p>
            <a:pPr lvl="1">
              <a:lnSpc>
                <a:spcPct val="100000"/>
              </a:lnSpc>
              <a:spcBef>
                <a:spcPts val="1400"/>
              </a:spcBef>
            </a:pPr>
            <a:r>
              <a:rPr lang="en-CA" sz="1800" dirty="0">
                <a:solidFill>
                  <a:schemeClr val="accent3">
                    <a:lumMod val="25000"/>
                  </a:schemeClr>
                </a:solidFill>
                <a:latin typeface="Abadi" panose="020B0604020104020204" pitchFamily="34" charset="0"/>
              </a:rPr>
              <a:t>Pie: success launches by site</a:t>
            </a:r>
          </a:p>
          <a:p>
            <a:pPr lvl="1">
              <a:lnSpc>
                <a:spcPct val="100000"/>
              </a:lnSpc>
              <a:spcBef>
                <a:spcPts val="1400"/>
              </a:spcBef>
            </a:pPr>
            <a:r>
              <a:rPr lang="en-CA" sz="1800" dirty="0">
                <a:solidFill>
                  <a:schemeClr val="accent3">
                    <a:lumMod val="25000"/>
                  </a:schemeClr>
                </a:solidFill>
                <a:latin typeface="Abadi" panose="020B0604020104020204" pitchFamily="34" charset="0"/>
              </a:rPr>
              <a:t>Scatter with range slider: to see the successful launches by site based on payload mass and booster version.</a:t>
            </a:r>
            <a:br>
              <a:rPr lang="en-CA" sz="1800" dirty="0">
                <a:solidFill>
                  <a:schemeClr val="accent3">
                    <a:lumMod val="25000"/>
                  </a:schemeClr>
                </a:solidFill>
                <a:latin typeface="Abadi" panose="020B0604020104020204" pitchFamily="34" charset="0"/>
              </a:rPr>
            </a:br>
            <a:endParaRPr lang="en-CA" sz="18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CA" sz="2000" dirty="0">
                <a:solidFill>
                  <a:schemeClr val="accent3">
                    <a:lumMod val="25000"/>
                  </a:schemeClr>
                </a:solidFill>
                <a:latin typeface="Abadi" panose="020B0604020104020204" pitchFamily="34" charset="0"/>
              </a:rPr>
              <a:t>The combination of these two chart and slider allowed us to quickly find the relation between payload, launch site and booster version. That can also gives hint on the best place to launch based on these characteristics.</a:t>
            </a:r>
          </a:p>
          <a:p>
            <a:pPr marL="0" indent="0">
              <a:lnSpc>
                <a:spcPct val="100000"/>
              </a:lnSpc>
              <a:spcBef>
                <a:spcPts val="1400"/>
              </a:spcBef>
              <a:buNone/>
            </a:pPr>
            <a:endParaRPr lang="en-CA" sz="20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GitHub URL of the Dashboard with </a:t>
            </a:r>
            <a:r>
              <a:rPr lang="en-US" sz="2000" dirty="0" err="1">
                <a:solidFill>
                  <a:schemeClr val="accent3">
                    <a:lumMod val="25000"/>
                  </a:schemeClr>
                </a:solidFill>
                <a:latin typeface="Abadi" panose="020B0604020104020204" pitchFamily="34" charset="0"/>
              </a:rPr>
              <a:t>Plotly</a:t>
            </a:r>
            <a:r>
              <a:rPr lang="en-US" sz="2000" dirty="0">
                <a:solidFill>
                  <a:schemeClr val="accent3">
                    <a:lumMod val="25000"/>
                  </a:schemeClr>
                </a:solidFill>
                <a:latin typeface="Abadi" panose="020B0604020104020204" pitchFamily="34" charset="0"/>
              </a:rPr>
              <a:t> Dash Python file: </a:t>
            </a:r>
            <a:r>
              <a:rPr lang="en-US" sz="2000" dirty="0">
                <a:solidFill>
                  <a:schemeClr val="accent3">
                    <a:lumMod val="25000"/>
                  </a:schemeClr>
                </a:solidFill>
                <a:latin typeface="Abadi" panose="020B0604020104020204" pitchFamily="34" charset="0"/>
                <a:hlinkClick r:id="rId3"/>
              </a:rPr>
              <a:t>SpaceX Dash</a:t>
            </a:r>
            <a:endParaRPr lang="en-US" sz="20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9747"/>
            <a:ext cx="4654045"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Four(4) Classification Models were used to compare their performances; Logistic Regression, Support Vector Machine(SVM), Decision Tree and K-Nearest Neighbors(KNN).</a:t>
            </a:r>
          </a:p>
          <a:p>
            <a:pPr lvl="1">
              <a:lnSpc>
                <a:spcPct val="100000"/>
              </a:lnSpc>
              <a:spcBef>
                <a:spcPts val="1400"/>
              </a:spcBef>
            </a:pPr>
            <a:r>
              <a:rPr lang="en-US" sz="1800" dirty="0">
                <a:solidFill>
                  <a:schemeClr val="accent3">
                    <a:lumMod val="25000"/>
                  </a:schemeClr>
                </a:solidFill>
                <a:latin typeface="Abadi" panose="020B0604020104020204" pitchFamily="34" charset="0"/>
              </a:rPr>
              <a:t>The four models were trained and tested on the same set of training and testing data.</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URL of the Predictive Analysis notebook: </a:t>
            </a:r>
            <a:r>
              <a:rPr lang="en-US" sz="2200" dirty="0">
                <a:solidFill>
                  <a:schemeClr val="accent3">
                    <a:lumMod val="25000"/>
                  </a:schemeClr>
                </a:solidFill>
                <a:latin typeface="Abadi" panose="020B0604020104020204" pitchFamily="34" charset="0"/>
                <a:hlinkClick r:id="rId3"/>
              </a:rPr>
              <a:t>ML Prediction</a:t>
            </a:r>
            <a:endParaRPr lang="en-US" sz="2400" dirty="0"/>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C201E2AB-69B2-00B0-79FD-30F8758C8564}"/>
              </a:ext>
            </a:extLst>
          </p:cNvPr>
          <p:cNvGraphicFramePr/>
          <p:nvPr>
            <p:extLst>
              <p:ext uri="{D42A27DB-BD31-4B8C-83A1-F6EECF244321}">
                <p14:modId xmlns:p14="http://schemas.microsoft.com/office/powerpoint/2010/main" val="900111662"/>
              </p:ext>
            </p:extLst>
          </p:nvPr>
        </p:nvGraphicFramePr>
        <p:xfrm>
          <a:off x="5642264" y="1516056"/>
          <a:ext cx="5815708" cy="45100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606518"/>
            <a:ext cx="10444486" cy="461987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EDA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There is 4 x different launch sites used by SpaceX.</a:t>
            </a:r>
          </a:p>
          <a:p>
            <a:pPr lvl="1">
              <a:lnSpc>
                <a:spcPct val="100000"/>
              </a:lnSpc>
              <a:spcBef>
                <a:spcPts val="1400"/>
              </a:spcBef>
            </a:pPr>
            <a:r>
              <a:rPr lang="en-US" sz="1800" dirty="0">
                <a:solidFill>
                  <a:schemeClr val="accent3">
                    <a:lumMod val="25000"/>
                  </a:schemeClr>
                </a:solidFill>
                <a:latin typeface="Abadi" panose="020B0604020104020204" pitchFamily="34" charset="0"/>
              </a:rPr>
              <a:t>The payload mass sum of boosters launched by NASA (CRS) is 45596 kg.</a:t>
            </a:r>
          </a:p>
          <a:p>
            <a:pPr lvl="1">
              <a:lnSpc>
                <a:spcPct val="100000"/>
              </a:lnSpc>
              <a:spcBef>
                <a:spcPts val="1400"/>
              </a:spcBef>
            </a:pPr>
            <a:r>
              <a:rPr lang="en-US" sz="1800" dirty="0">
                <a:solidFill>
                  <a:schemeClr val="accent3">
                    <a:lumMod val="25000"/>
                  </a:schemeClr>
                </a:solidFill>
                <a:latin typeface="Abadi" panose="020B0604020104020204" pitchFamily="34" charset="0"/>
              </a:rPr>
              <a:t>Average payload mass of F9 v1.1 booster is 2928.4 kg.</a:t>
            </a:r>
          </a:p>
          <a:p>
            <a:pPr lvl="1">
              <a:lnSpc>
                <a:spcPct val="100000"/>
              </a:lnSpc>
              <a:spcBef>
                <a:spcPts val="1400"/>
              </a:spcBef>
            </a:pPr>
            <a:r>
              <a:rPr lang="en-US" sz="1800" dirty="0">
                <a:solidFill>
                  <a:schemeClr val="accent3">
                    <a:lumMod val="25000"/>
                  </a:schemeClr>
                </a:solidFill>
                <a:latin typeface="Abadi" panose="020B0604020104020204" pitchFamily="34" charset="0"/>
              </a:rPr>
              <a:t>The first successful ground pad launch happened in 2015-12-22.</a:t>
            </a:r>
          </a:p>
          <a:p>
            <a:pPr lvl="1">
              <a:lnSpc>
                <a:spcPct val="100000"/>
              </a:lnSpc>
              <a:spcBef>
                <a:spcPts val="1400"/>
              </a:spcBef>
            </a:pPr>
            <a:r>
              <a:rPr lang="en-US" sz="1800" dirty="0">
                <a:solidFill>
                  <a:schemeClr val="accent3">
                    <a:lumMod val="25000"/>
                  </a:schemeClr>
                </a:solidFill>
                <a:latin typeface="Abadi" panose="020B0604020104020204" pitchFamily="34" charset="0"/>
              </a:rPr>
              <a:t>The boosters which have success in drone ship and have a payload mass between 4000 and 6000 kg are: F9 FT B1022, F9 FT B1026, F9 FT B1021.2, F9 FT B1031.2.</a:t>
            </a:r>
          </a:p>
          <a:p>
            <a:pPr lvl="1">
              <a:lnSpc>
                <a:spcPct val="100000"/>
              </a:lnSpc>
              <a:spcBef>
                <a:spcPts val="1400"/>
              </a:spcBef>
            </a:pPr>
            <a:r>
              <a:rPr lang="en-US" sz="1800" dirty="0">
                <a:solidFill>
                  <a:schemeClr val="accent3">
                    <a:lumMod val="25000"/>
                  </a:schemeClr>
                </a:solidFill>
                <a:latin typeface="Abadi" panose="020B0604020104020204" pitchFamily="34" charset="0"/>
              </a:rPr>
              <a:t>~99% of mission outcomes were successful, with 100 x success and 1 x failure.</a:t>
            </a:r>
          </a:p>
          <a:p>
            <a:pPr lvl="1">
              <a:lnSpc>
                <a:spcPct val="100000"/>
              </a:lnSpc>
              <a:spcBef>
                <a:spcPts val="1400"/>
              </a:spcBef>
            </a:pPr>
            <a:r>
              <a:rPr lang="en-US" sz="1800" dirty="0">
                <a:solidFill>
                  <a:schemeClr val="accent3">
                    <a:lumMod val="25000"/>
                  </a:schemeClr>
                </a:solidFill>
                <a:latin typeface="Abadi" panose="020B0604020104020204" pitchFamily="34" charset="0"/>
              </a:rPr>
              <a:t>Booster version that carried the maximum payload mass of 15600 kg are: F9 B5 B1048.4, F9 B5 B1049.4, F9 B5 B1051.3, F9 B5 B1056.4, F9 B5 B1048.5, F9 B5 B1051.4, F9 B5 B1049.5, F9 B5 B1060.2, F9 B5 B1058.3, F9 B5 B1051.6, F9 B5 B1060.3, F9 B5 B1049.7.</a:t>
            </a:r>
          </a:p>
          <a:p>
            <a:pPr lvl="1">
              <a:lnSpc>
                <a:spcPct val="100000"/>
              </a:lnSpc>
              <a:spcBef>
                <a:spcPts val="1400"/>
              </a:spcBef>
            </a:pPr>
            <a:r>
              <a:rPr lang="en-US" sz="1800" dirty="0">
                <a:solidFill>
                  <a:schemeClr val="accent3">
                    <a:lumMod val="25000"/>
                  </a:schemeClr>
                </a:solidFill>
                <a:latin typeface="Abadi" panose="020B0604020104020204" pitchFamily="34" charset="0"/>
              </a:rPr>
              <a:t>There were apparently 2 x failures in the year 2015 with booster versions </a:t>
            </a:r>
            <a:r>
              <a:rPr lang="en-CA" sz="1800" dirty="0">
                <a:solidFill>
                  <a:schemeClr val="accent3">
                    <a:lumMod val="25000"/>
                  </a:schemeClr>
                </a:solidFill>
                <a:latin typeface="Abadi" panose="020B0604020104020204" pitchFamily="34" charset="0"/>
              </a:rPr>
              <a:t>F9 v1.1 B1012 and F9 v1.1 B1015.</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Outcomes are more successful over time.</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384236"/>
            <a:ext cx="10444486" cy="46198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Interactive analytics</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Most of the launches were done on the east coast and from a distance of approximately 90 km from the sea. It could be considered as a safe place.</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6" name="Picture 5">
            <a:extLst>
              <a:ext uri="{FF2B5EF4-FFF2-40B4-BE49-F238E27FC236}">
                <a16:creationId xmlns:a16="http://schemas.microsoft.com/office/drawing/2014/main" id="{50ABCBB0-9C65-446A-1C8E-BBC3013CC1A0}"/>
              </a:ext>
            </a:extLst>
          </p:cNvPr>
          <p:cNvPicPr>
            <a:picLocks noChangeAspect="1"/>
          </p:cNvPicPr>
          <p:nvPr/>
        </p:nvPicPr>
        <p:blipFill>
          <a:blip r:embed="rId4"/>
          <a:stretch>
            <a:fillRect/>
          </a:stretch>
        </p:blipFill>
        <p:spPr>
          <a:xfrm>
            <a:off x="770011" y="2567303"/>
            <a:ext cx="5671429" cy="1723394"/>
          </a:xfrm>
          <a:prstGeom prst="rect">
            <a:avLst/>
          </a:prstGeom>
        </p:spPr>
      </p:pic>
      <p:pic>
        <p:nvPicPr>
          <p:cNvPr id="10" name="Picture 9">
            <a:extLst>
              <a:ext uri="{FF2B5EF4-FFF2-40B4-BE49-F238E27FC236}">
                <a16:creationId xmlns:a16="http://schemas.microsoft.com/office/drawing/2014/main" id="{951F3995-229B-240C-E0D0-76636096D0F1}"/>
              </a:ext>
            </a:extLst>
          </p:cNvPr>
          <p:cNvPicPr>
            <a:picLocks noChangeAspect="1"/>
          </p:cNvPicPr>
          <p:nvPr/>
        </p:nvPicPr>
        <p:blipFill>
          <a:blip r:embed="rId5"/>
          <a:stretch>
            <a:fillRect/>
          </a:stretch>
        </p:blipFill>
        <p:spPr>
          <a:xfrm>
            <a:off x="6634480" y="3778853"/>
            <a:ext cx="5191760" cy="2648358"/>
          </a:xfrm>
          <a:prstGeom prst="rect">
            <a:avLst/>
          </a:prstGeom>
        </p:spPr>
      </p:pic>
    </p:spTree>
    <p:extLst>
      <p:ext uri="{BB962C8B-B14F-4D97-AF65-F5344CB8AC3E}">
        <p14:creationId xmlns:p14="http://schemas.microsoft.com/office/powerpoint/2010/main" val="3748827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444486" cy="46198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Predictive analysis results</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Experimentations with different Machine Learning Algorithms showed that Decision Tree Classification Model is the best in predicting successful landings with accuracy over 88%.</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F53DD099-115A-8D4F-3D59-CBA571ADE11D}"/>
              </a:ext>
            </a:extLst>
          </p:cNvPr>
          <p:cNvPicPr>
            <a:picLocks noChangeAspect="1"/>
          </p:cNvPicPr>
          <p:nvPr/>
        </p:nvPicPr>
        <p:blipFill>
          <a:blip r:embed="rId4"/>
          <a:stretch>
            <a:fillRect/>
          </a:stretch>
        </p:blipFill>
        <p:spPr>
          <a:xfrm>
            <a:off x="3815193" y="3230456"/>
            <a:ext cx="3784488" cy="2296693"/>
          </a:xfrm>
          <a:prstGeom prst="rect">
            <a:avLst/>
          </a:prstGeom>
        </p:spPr>
      </p:pic>
    </p:spTree>
    <p:extLst>
      <p:ext uri="{BB962C8B-B14F-4D97-AF65-F5344CB8AC3E}">
        <p14:creationId xmlns:p14="http://schemas.microsoft.com/office/powerpoint/2010/main" val="1658603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3936105"/>
            <a:ext cx="11153172" cy="19871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Based on the graphic above, it looks like the site CCAFS SLC 40 is the best locations, since most of the recent launches were successful.</a:t>
            </a:r>
          </a:p>
          <a:p>
            <a:pPr>
              <a:lnSpc>
                <a:spcPct val="100000"/>
              </a:lnSpc>
              <a:spcBef>
                <a:spcPts val="1400"/>
              </a:spcBef>
            </a:pPr>
            <a:r>
              <a:rPr lang="en-US" sz="2200" dirty="0">
                <a:solidFill>
                  <a:schemeClr val="accent3">
                    <a:lumMod val="25000"/>
                  </a:schemeClr>
                </a:solidFill>
                <a:latin typeface="Abadi" panose="020B0604020104020204" pitchFamily="34" charset="0"/>
              </a:rPr>
              <a:t>Also, the plot seems to confirm that, when comparing the recent launches of all sites, the global success was getting better over time.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EC488F59-B16B-AA5E-1272-0C7FB3001CC9}"/>
              </a:ext>
            </a:extLst>
          </p:cNvPr>
          <p:cNvPicPr>
            <a:picLocks noChangeAspect="1"/>
          </p:cNvPicPr>
          <p:nvPr/>
        </p:nvPicPr>
        <p:blipFill>
          <a:blip r:embed="rId3"/>
          <a:stretch>
            <a:fillRect/>
          </a:stretch>
        </p:blipFill>
        <p:spPr>
          <a:xfrm>
            <a:off x="770011" y="1561766"/>
            <a:ext cx="11117189" cy="223844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667625" y="1457325"/>
            <a:ext cx="3754364" cy="3676650"/>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graphic show that launches with heavier payload have better success rate; over 9000 kg </a:t>
            </a:r>
            <a:r>
              <a:rPr lang="en-US" sz="2200" dirty="0" err="1">
                <a:solidFill>
                  <a:schemeClr val="accent3">
                    <a:lumMod val="25000"/>
                  </a:schemeClr>
                </a:solidFill>
                <a:latin typeface="Abadi" panose="020B0604020104020204" pitchFamily="34" charset="0"/>
              </a:rPr>
              <a:t>ar</a:t>
            </a:r>
            <a:r>
              <a:rPr lang="en-US" sz="2200" dirty="0">
                <a:solidFill>
                  <a:schemeClr val="accent3">
                    <a:lumMod val="25000"/>
                  </a:schemeClr>
                </a:solidFill>
                <a:latin typeface="Abadi" panose="020B0604020104020204" pitchFamily="34" charset="0"/>
              </a:rPr>
              <a:t> mostly successful.</a:t>
            </a:r>
          </a:p>
          <a:p>
            <a:pPr>
              <a:lnSpc>
                <a:spcPct val="100000"/>
              </a:lnSpc>
              <a:spcBef>
                <a:spcPts val="1400"/>
              </a:spcBef>
            </a:pPr>
            <a:r>
              <a:rPr lang="en-US" sz="2200" dirty="0">
                <a:solidFill>
                  <a:schemeClr val="accent3">
                    <a:lumMod val="25000"/>
                  </a:schemeClr>
                </a:solidFill>
                <a:latin typeface="Abadi" panose="020B0604020104020204" pitchFamily="34" charset="0"/>
              </a:rPr>
              <a:t>Most launches under 8000 kg were made on the location CCAFS SLC 40.</a:t>
            </a:r>
          </a:p>
          <a:p>
            <a:pPr>
              <a:lnSpc>
                <a:spcPct val="100000"/>
              </a:lnSpc>
              <a:spcBef>
                <a:spcPts val="1400"/>
              </a:spcBef>
            </a:pPr>
            <a:r>
              <a:rPr lang="en-US" sz="2200" dirty="0">
                <a:solidFill>
                  <a:schemeClr val="accent3">
                    <a:lumMod val="25000"/>
                  </a:schemeClr>
                </a:solidFill>
                <a:latin typeface="Abadi" panose="020B0604020104020204" pitchFamily="34" charset="0"/>
              </a:rPr>
              <a:t>CCAFS SLC 40 and KSC LC39A seems to be the only sites with launches over 10000 kg.</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Picture 7">
            <a:extLst>
              <a:ext uri="{FF2B5EF4-FFF2-40B4-BE49-F238E27FC236}">
                <a16:creationId xmlns:a16="http://schemas.microsoft.com/office/drawing/2014/main" id="{30E0EDA3-CBA4-C3EF-FAEC-BB38937487B3}"/>
              </a:ext>
            </a:extLst>
          </p:cNvPr>
          <p:cNvPicPr>
            <a:picLocks noChangeAspect="1"/>
          </p:cNvPicPr>
          <p:nvPr/>
        </p:nvPicPr>
        <p:blipFill>
          <a:blip r:embed="rId3"/>
          <a:stretch>
            <a:fillRect/>
          </a:stretch>
        </p:blipFill>
        <p:spPr>
          <a:xfrm>
            <a:off x="770011" y="1343202"/>
            <a:ext cx="6765748" cy="448609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525734" y="1424889"/>
            <a:ext cx="3932238" cy="3811588"/>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Orbits with the best success rate, of 100%, are: EL-L1, GEO, HEO, SSO.</a:t>
            </a:r>
          </a:p>
          <a:p>
            <a:pPr>
              <a:lnSpc>
                <a:spcPct val="100000"/>
              </a:lnSpc>
              <a:spcBef>
                <a:spcPts val="1400"/>
              </a:spcBef>
            </a:pPr>
            <a:r>
              <a:rPr lang="en-CA" sz="2200" dirty="0">
                <a:solidFill>
                  <a:schemeClr val="accent3">
                    <a:lumMod val="25000"/>
                  </a:schemeClr>
                </a:solidFill>
                <a:latin typeface="Abadi" panose="020B0604020104020204" pitchFamily="34" charset="0"/>
              </a:rPr>
              <a:t>As for the other orbits:</a:t>
            </a:r>
          </a:p>
          <a:p>
            <a:pPr lvl="1">
              <a:lnSpc>
                <a:spcPct val="100000"/>
              </a:lnSpc>
              <a:spcBef>
                <a:spcPts val="1400"/>
              </a:spcBef>
            </a:pPr>
            <a:r>
              <a:rPr lang="en-CA" sz="1800" dirty="0">
                <a:solidFill>
                  <a:schemeClr val="accent3">
                    <a:lumMod val="25000"/>
                  </a:schemeClr>
                </a:solidFill>
                <a:latin typeface="Abadi" panose="020B0604020104020204" pitchFamily="34" charset="0"/>
              </a:rPr>
              <a:t>VLEO: ~82%</a:t>
            </a:r>
          </a:p>
          <a:p>
            <a:pPr lvl="1">
              <a:lnSpc>
                <a:spcPct val="100000"/>
              </a:lnSpc>
              <a:spcBef>
                <a:spcPts val="1400"/>
              </a:spcBef>
            </a:pPr>
            <a:r>
              <a:rPr lang="en-US" sz="1800" dirty="0">
                <a:solidFill>
                  <a:schemeClr val="accent3">
                    <a:lumMod val="25000"/>
                  </a:schemeClr>
                </a:solidFill>
                <a:latin typeface="Abadi" panose="020B0604020104020204" pitchFamily="34" charset="0"/>
              </a:rPr>
              <a:t>LEO: ~70%</a:t>
            </a:r>
          </a:p>
          <a:p>
            <a:pPr lvl="1">
              <a:lnSpc>
                <a:spcPct val="100000"/>
              </a:lnSpc>
              <a:spcBef>
                <a:spcPts val="1400"/>
              </a:spcBef>
            </a:pPr>
            <a:r>
              <a:rPr lang="en-US" sz="1800" dirty="0">
                <a:solidFill>
                  <a:schemeClr val="accent3">
                    <a:lumMod val="25000"/>
                  </a:schemeClr>
                </a:solidFill>
                <a:latin typeface="Abadi" panose="020B0604020104020204" pitchFamily="34" charset="0"/>
              </a:rPr>
              <a:t>MEO, PO: ~65%</a:t>
            </a:r>
          </a:p>
          <a:p>
            <a:pPr lvl="1">
              <a:lnSpc>
                <a:spcPct val="100000"/>
              </a:lnSpc>
              <a:spcBef>
                <a:spcPts val="1400"/>
              </a:spcBef>
            </a:pPr>
            <a:r>
              <a:rPr lang="en-US" sz="1800" dirty="0">
                <a:solidFill>
                  <a:schemeClr val="accent3">
                    <a:lumMod val="25000"/>
                  </a:schemeClr>
                </a:solidFill>
                <a:latin typeface="Abadi" panose="020B0604020104020204" pitchFamily="34" charset="0"/>
              </a:rPr>
              <a:t>ISS: ~60%</a:t>
            </a:r>
          </a:p>
          <a:p>
            <a:pPr lvl="1">
              <a:lnSpc>
                <a:spcPct val="100000"/>
              </a:lnSpc>
              <a:spcBef>
                <a:spcPts val="1400"/>
              </a:spcBef>
            </a:pPr>
            <a:r>
              <a:rPr lang="en-US" sz="1800" dirty="0">
                <a:solidFill>
                  <a:schemeClr val="accent3">
                    <a:lumMod val="25000"/>
                  </a:schemeClr>
                </a:solidFill>
                <a:latin typeface="Abadi" panose="020B0604020104020204" pitchFamily="34" charset="0"/>
              </a:rPr>
              <a:t>GTO: ~50%</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FC4FBC91-0659-A711-A4EC-809F933F1F9A}"/>
              </a:ext>
            </a:extLst>
          </p:cNvPr>
          <p:cNvPicPr>
            <a:picLocks noChangeAspect="1"/>
          </p:cNvPicPr>
          <p:nvPr/>
        </p:nvPicPr>
        <p:blipFill>
          <a:blip r:embed="rId3"/>
          <a:stretch>
            <a:fillRect/>
          </a:stretch>
        </p:blipFill>
        <p:spPr>
          <a:xfrm>
            <a:off x="770012" y="1424889"/>
            <a:ext cx="6630914" cy="431009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53373" y="152320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Orbits SSO, HEO, MEO SO and GEO are not as frequent as the others, where ISS and GTO are most used and the use of VLEO seems to increase over time.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C27B223A-395B-4D82-4968-C677C7F520B1}"/>
              </a:ext>
            </a:extLst>
          </p:cNvPr>
          <p:cNvPicPr>
            <a:picLocks noChangeAspect="1"/>
          </p:cNvPicPr>
          <p:nvPr/>
        </p:nvPicPr>
        <p:blipFill>
          <a:blip r:embed="rId3"/>
          <a:stretch>
            <a:fillRect/>
          </a:stretch>
        </p:blipFill>
        <p:spPr>
          <a:xfrm>
            <a:off x="770011" y="1399882"/>
            <a:ext cx="6249914" cy="4645206"/>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437511" y="14478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There do not seem to be a correlation between Payload Mass and success rate to Orbits.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DEEBAE17-0717-4A7C-D359-43C098E90DD7}"/>
              </a:ext>
            </a:extLst>
          </p:cNvPr>
          <p:cNvPicPr>
            <a:picLocks noChangeAspect="1"/>
          </p:cNvPicPr>
          <p:nvPr/>
        </p:nvPicPr>
        <p:blipFill>
          <a:blip r:embed="rId3"/>
          <a:stretch>
            <a:fillRect/>
          </a:stretch>
        </p:blipFill>
        <p:spPr>
          <a:xfrm>
            <a:off x="770011" y="1376066"/>
            <a:ext cx="6440414" cy="475287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320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rate keep getting better over time, since 2013, with a small drop in 2018.</a:t>
            </a:r>
          </a:p>
          <a:p>
            <a:pPr>
              <a:lnSpc>
                <a:spcPct val="100000"/>
              </a:lnSpc>
              <a:spcBef>
                <a:spcPts val="1400"/>
              </a:spcBef>
            </a:pPr>
            <a:r>
              <a:rPr lang="en-US" sz="2200" dirty="0">
                <a:solidFill>
                  <a:schemeClr val="accent3">
                    <a:lumMod val="25000"/>
                  </a:schemeClr>
                </a:solidFill>
                <a:latin typeface="Abadi" panose="020B0604020104020204" pitchFamily="34" charset="0"/>
              </a:rPr>
              <a:t>The better outcomes could be due to adjustments in launches calculation algorithms.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ECD563C2-FE10-1777-F861-C264EBB2F8AC}"/>
              </a:ext>
            </a:extLst>
          </p:cNvPr>
          <p:cNvPicPr>
            <a:picLocks noChangeAspect="1"/>
          </p:cNvPicPr>
          <p:nvPr/>
        </p:nvPicPr>
        <p:blipFill>
          <a:blip r:embed="rId3"/>
          <a:stretch>
            <a:fillRect/>
          </a:stretch>
        </p:blipFill>
        <p:spPr>
          <a:xfrm>
            <a:off x="5407638" y="1385602"/>
            <a:ext cx="5853474" cy="462456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Based on the extracted data, there is 4 x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CFEA02F6-A7F0-7D46-4BDA-3ECC1DDE6C8A}"/>
              </a:ext>
            </a:extLst>
          </p:cNvPr>
          <p:cNvPicPr>
            <a:picLocks noChangeAspect="1"/>
          </p:cNvPicPr>
          <p:nvPr/>
        </p:nvPicPr>
        <p:blipFill>
          <a:blip r:embed="rId3"/>
          <a:stretch>
            <a:fillRect/>
          </a:stretch>
        </p:blipFill>
        <p:spPr>
          <a:xfrm>
            <a:off x="1142880" y="2339293"/>
            <a:ext cx="1828880" cy="217941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40691" y="1562253"/>
            <a:ext cx="9745589" cy="53758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Sample of 5 x launch sites where the name begins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767DB08-A927-4DFC-932C-2F626237340D}"/>
              </a:ext>
            </a:extLst>
          </p:cNvPr>
          <p:cNvPicPr>
            <a:picLocks noChangeAspect="1"/>
          </p:cNvPicPr>
          <p:nvPr/>
        </p:nvPicPr>
        <p:blipFill>
          <a:blip r:embed="rId3"/>
          <a:stretch>
            <a:fillRect/>
          </a:stretch>
        </p:blipFill>
        <p:spPr>
          <a:xfrm>
            <a:off x="942976" y="2061417"/>
            <a:ext cx="10763250" cy="136758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 of the total payload carried by boosters from NASA, calculated using the SQL SUM Method.</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F2ABA96C-79BF-9B27-314A-CB1E683203A1}"/>
              </a:ext>
            </a:extLst>
          </p:cNvPr>
          <p:cNvPicPr>
            <a:picLocks noChangeAspect="1"/>
          </p:cNvPicPr>
          <p:nvPr/>
        </p:nvPicPr>
        <p:blipFill>
          <a:blip r:embed="rId3"/>
          <a:stretch>
            <a:fillRect/>
          </a:stretch>
        </p:blipFill>
        <p:spPr>
          <a:xfrm>
            <a:off x="1109515" y="2627819"/>
            <a:ext cx="2105319" cy="61921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41971"/>
            <a:ext cx="9142916" cy="4370455"/>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the methodologies that were used for data analysis: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using SpaceX API, </a:t>
            </a:r>
            <a:r>
              <a:rPr lang="en-US" sz="1800" dirty="0" err="1">
                <a:solidFill>
                  <a:schemeClr val="accent3">
                    <a:lumMod val="25000"/>
                  </a:schemeClr>
                </a:solidFill>
                <a:latin typeface="Abadi" panose="020B0604020104020204" pitchFamily="34" charset="0"/>
              </a:rPr>
              <a:t>WebScraping</a:t>
            </a:r>
            <a:r>
              <a:rPr lang="en-US" sz="1800" dirty="0">
                <a:solidFill>
                  <a:schemeClr val="accent3">
                    <a:lumMod val="25000"/>
                  </a:schemeClr>
                </a:solidFill>
                <a:latin typeface="Abadi" panose="020B0604020104020204" pitchFamily="34" charset="0"/>
              </a:rPr>
              <a:t> and SQL Queries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Analysis(EDA); data wrangling and visualization, interactive visual analytics</a:t>
            </a:r>
          </a:p>
          <a:p>
            <a:pPr lvl="1">
              <a:lnSpc>
                <a:spcPct val="100000"/>
              </a:lnSpc>
              <a:spcBef>
                <a:spcPts val="1400"/>
              </a:spcBef>
            </a:pPr>
            <a:r>
              <a:rPr lang="en-US" sz="1800" dirty="0">
                <a:solidFill>
                  <a:schemeClr val="accent3">
                    <a:lumMod val="25000"/>
                  </a:schemeClr>
                </a:solidFill>
                <a:latin typeface="Abadi" panose="020B0604020104020204" pitchFamily="34" charset="0"/>
              </a:rPr>
              <a:t>Experimentations with multiple Machine Learning Algorithms for predictions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Data were collected from valuable and official sources</a:t>
            </a:r>
          </a:p>
          <a:p>
            <a:pPr lvl="1">
              <a:lnSpc>
                <a:spcPct val="100000"/>
              </a:lnSpc>
              <a:spcBef>
                <a:spcPts val="1400"/>
              </a:spcBef>
            </a:pPr>
            <a:r>
              <a:rPr lang="en-US" sz="1800" dirty="0">
                <a:solidFill>
                  <a:schemeClr val="accent3">
                    <a:lumMod val="25000"/>
                  </a:schemeClr>
                </a:solidFill>
                <a:latin typeface="Abadi" panose="020B0604020104020204" pitchFamily="34" charset="0"/>
              </a:rPr>
              <a:t>EDA allowed to identify which data features are a best fit to predict the launches success</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Algorithms experimentations revealed which model would be the best in predicting launches success based on the collected data</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Average payload carried by booster version F9 v1.1, calculated using the SQL AVG Method.</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3F072F52-0FED-ACEA-224F-C7814FEA9F53}"/>
              </a:ext>
            </a:extLst>
          </p:cNvPr>
          <p:cNvPicPr>
            <a:picLocks noChangeAspect="1"/>
          </p:cNvPicPr>
          <p:nvPr/>
        </p:nvPicPr>
        <p:blipFill>
          <a:blip r:embed="rId3"/>
          <a:stretch>
            <a:fillRect/>
          </a:stretch>
        </p:blipFill>
        <p:spPr>
          <a:xfrm>
            <a:off x="1090471" y="2570648"/>
            <a:ext cx="2029108" cy="71447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Date of the first successful landing outcome on ground pad. The results were filtered out to find the minimum date value.</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A77FBFE1-BFAF-6E0D-BF38-681D997E3E13}"/>
              </a:ext>
            </a:extLst>
          </p:cNvPr>
          <p:cNvPicPr>
            <a:picLocks noChangeAspect="1"/>
          </p:cNvPicPr>
          <p:nvPr/>
        </p:nvPicPr>
        <p:blipFill>
          <a:blip r:embed="rId3"/>
          <a:stretch>
            <a:fillRect/>
          </a:stretch>
        </p:blipFill>
        <p:spPr>
          <a:xfrm>
            <a:off x="1100069" y="2642108"/>
            <a:ext cx="981212" cy="60968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Names of boosters which have successfully landed on drone ship and had payload mass greater than 4000 but less than 6000. Filtered out by finding the unique values.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3B62E766-9650-95A1-FAFE-EB7E4291C071}"/>
              </a:ext>
            </a:extLst>
          </p:cNvPr>
          <p:cNvPicPr>
            <a:picLocks noChangeAspect="1"/>
          </p:cNvPicPr>
          <p:nvPr/>
        </p:nvPicPr>
        <p:blipFill>
          <a:blip r:embed="rId3"/>
          <a:stretch>
            <a:fillRect/>
          </a:stretch>
        </p:blipFill>
        <p:spPr>
          <a:xfrm>
            <a:off x="1114336" y="2990650"/>
            <a:ext cx="1276528" cy="142894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number of successful and failure mission outcomes, calculated by grouping the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03080AFA-AE47-83D4-5C7F-F4C999D87ED5}"/>
              </a:ext>
            </a:extLst>
          </p:cNvPr>
          <p:cNvPicPr>
            <a:picLocks noChangeAspect="1"/>
          </p:cNvPicPr>
          <p:nvPr/>
        </p:nvPicPr>
        <p:blipFill>
          <a:blip r:embed="rId3"/>
          <a:stretch>
            <a:fillRect/>
          </a:stretch>
        </p:blipFill>
        <p:spPr>
          <a:xfrm>
            <a:off x="1114332" y="2656397"/>
            <a:ext cx="1333686" cy="60015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15892"/>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Names of the booster which have carried the maximum payload mass. Was filtered out on the value of 15600 kg.</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2556E6C1-867F-658D-6BC7-A18A06A9CE40}"/>
              </a:ext>
            </a:extLst>
          </p:cNvPr>
          <p:cNvPicPr>
            <a:picLocks noChangeAspect="1"/>
          </p:cNvPicPr>
          <p:nvPr/>
        </p:nvPicPr>
        <p:blipFill>
          <a:blip r:embed="rId3"/>
          <a:stretch>
            <a:fillRect/>
          </a:stretch>
        </p:blipFill>
        <p:spPr>
          <a:xfrm>
            <a:off x="1076224" y="2167745"/>
            <a:ext cx="1448002" cy="352474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FD23CAB7-913F-4B33-788D-F0EAD1F7D337}"/>
              </a:ext>
            </a:extLst>
          </p:cNvPr>
          <p:cNvPicPr>
            <a:picLocks noChangeAspect="1"/>
          </p:cNvPicPr>
          <p:nvPr/>
        </p:nvPicPr>
        <p:blipFill>
          <a:blip r:embed="rId3"/>
          <a:stretch>
            <a:fillRect/>
          </a:stretch>
        </p:blipFill>
        <p:spPr>
          <a:xfrm>
            <a:off x="1090182" y="2628744"/>
            <a:ext cx="6163535" cy="2229161"/>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F5025932-741C-68FB-2A62-34E2F737405A}"/>
              </a:ext>
            </a:extLst>
          </p:cNvPr>
          <p:cNvPicPr>
            <a:picLocks noChangeAspect="1"/>
          </p:cNvPicPr>
          <p:nvPr/>
        </p:nvPicPr>
        <p:blipFill>
          <a:blip r:embed="rId3"/>
          <a:stretch>
            <a:fillRect/>
          </a:stretch>
        </p:blipFill>
        <p:spPr>
          <a:xfrm>
            <a:off x="1109570" y="3038432"/>
            <a:ext cx="1324160" cy="60968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19703" y="5685848"/>
            <a:ext cx="9745589" cy="1081087"/>
          </a:xfrm>
          <a:prstGeom prst="rect">
            <a:avLst/>
          </a:prstGeom>
        </p:spPr>
        <p:txBody>
          <a:bodyPr lIns="91440" tIns="45720" rIns="91440" bIns="45720" anchor="t">
            <a:normAutofit/>
          </a:bodyPr>
          <a:lstStyle/>
          <a:p>
            <a:pPr marL="0" indent="0">
              <a:buNone/>
            </a:pPr>
            <a:r>
              <a:rPr lang="en-US" sz="2000" dirty="0"/>
              <a:t>All launch sites looks to have been chosen near the coastline, potentially for safety reasons.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locations</a:t>
            </a:r>
          </a:p>
        </p:txBody>
      </p:sp>
      <p:pic>
        <p:nvPicPr>
          <p:cNvPr id="6" name="Picture 5">
            <a:extLst>
              <a:ext uri="{FF2B5EF4-FFF2-40B4-BE49-F238E27FC236}">
                <a16:creationId xmlns:a16="http://schemas.microsoft.com/office/drawing/2014/main" id="{1C5A9BEE-0E3A-5027-9434-578ACF752E4C}"/>
              </a:ext>
            </a:extLst>
          </p:cNvPr>
          <p:cNvPicPr>
            <a:picLocks noChangeAspect="1"/>
          </p:cNvPicPr>
          <p:nvPr/>
        </p:nvPicPr>
        <p:blipFill>
          <a:blip r:embed="rId3"/>
          <a:stretch>
            <a:fillRect/>
          </a:stretch>
        </p:blipFill>
        <p:spPr>
          <a:xfrm>
            <a:off x="770011" y="1400175"/>
            <a:ext cx="7697714" cy="409526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675542"/>
            <a:ext cx="6621390" cy="501420"/>
          </a:xfrm>
          <a:prstGeom prst="rect">
            <a:avLst/>
          </a:prstGeom>
        </p:spPr>
        <p:txBody>
          <a:bodyPr lIns="91440" tIns="45720" rIns="91440" bIns="45720" anchor="t">
            <a:normAutofit fontScale="62500" lnSpcReduction="20000"/>
          </a:bodyPr>
          <a:lstStyle/>
          <a:p>
            <a:pPr marL="0" indent="0">
              <a:spcBef>
                <a:spcPts val="1400"/>
              </a:spcBef>
              <a:buNone/>
            </a:pPr>
            <a:r>
              <a:rPr lang="en-US" dirty="0">
                <a:solidFill>
                  <a:schemeClr val="accent3">
                    <a:lumMod val="25000"/>
                  </a:schemeClr>
                </a:solidFill>
              </a:rPr>
              <a:t>All launches outcomes by sites, where green markers indicate success and red indicate failure.</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by locations</a:t>
            </a:r>
          </a:p>
        </p:txBody>
      </p:sp>
      <p:pic>
        <p:nvPicPr>
          <p:cNvPr id="4" name="Picture 3">
            <a:extLst>
              <a:ext uri="{FF2B5EF4-FFF2-40B4-BE49-F238E27FC236}">
                <a16:creationId xmlns:a16="http://schemas.microsoft.com/office/drawing/2014/main" id="{CD105AEC-159F-6708-E5DD-1500D3CDEDC3}"/>
              </a:ext>
            </a:extLst>
          </p:cNvPr>
          <p:cNvPicPr>
            <a:picLocks noChangeAspect="1"/>
          </p:cNvPicPr>
          <p:nvPr/>
        </p:nvPicPr>
        <p:blipFill>
          <a:blip r:embed="rId3"/>
          <a:stretch>
            <a:fillRect/>
          </a:stretch>
        </p:blipFill>
        <p:spPr>
          <a:xfrm>
            <a:off x="873061" y="1472886"/>
            <a:ext cx="4670490" cy="3590076"/>
          </a:xfrm>
          <a:prstGeom prst="rect">
            <a:avLst/>
          </a:prstGeom>
        </p:spPr>
      </p:pic>
      <p:pic>
        <p:nvPicPr>
          <p:cNvPr id="7" name="Picture 6">
            <a:extLst>
              <a:ext uri="{FF2B5EF4-FFF2-40B4-BE49-F238E27FC236}">
                <a16:creationId xmlns:a16="http://schemas.microsoft.com/office/drawing/2014/main" id="{47A5DAC8-C34F-3F7F-0BF9-814DCB2556EB}"/>
              </a:ext>
            </a:extLst>
          </p:cNvPr>
          <p:cNvPicPr>
            <a:picLocks noChangeAspect="1"/>
          </p:cNvPicPr>
          <p:nvPr/>
        </p:nvPicPr>
        <p:blipFill>
          <a:blip r:embed="rId4"/>
          <a:stretch>
            <a:fillRect/>
          </a:stretch>
        </p:blipFill>
        <p:spPr>
          <a:xfrm>
            <a:off x="5543551" y="1472886"/>
            <a:ext cx="1962148" cy="1984701"/>
          </a:xfrm>
          <a:prstGeom prst="rect">
            <a:avLst/>
          </a:prstGeom>
        </p:spPr>
      </p:pic>
      <p:pic>
        <p:nvPicPr>
          <p:cNvPr id="10" name="Picture 9">
            <a:extLst>
              <a:ext uri="{FF2B5EF4-FFF2-40B4-BE49-F238E27FC236}">
                <a16:creationId xmlns:a16="http://schemas.microsoft.com/office/drawing/2014/main" id="{ED33778A-CB72-7F53-61E1-14699416F180}"/>
              </a:ext>
            </a:extLst>
          </p:cNvPr>
          <p:cNvPicPr>
            <a:picLocks noChangeAspect="1"/>
          </p:cNvPicPr>
          <p:nvPr/>
        </p:nvPicPr>
        <p:blipFill>
          <a:blip r:embed="rId5"/>
          <a:stretch>
            <a:fillRect/>
          </a:stretch>
        </p:blipFill>
        <p:spPr>
          <a:xfrm>
            <a:off x="7808593" y="3267924"/>
            <a:ext cx="3579206" cy="2571367"/>
          </a:xfrm>
          <a:prstGeom prst="rect">
            <a:avLst/>
          </a:prstGeom>
        </p:spPr>
      </p:pic>
      <p:pic>
        <p:nvPicPr>
          <p:cNvPr id="12" name="Picture 11">
            <a:extLst>
              <a:ext uri="{FF2B5EF4-FFF2-40B4-BE49-F238E27FC236}">
                <a16:creationId xmlns:a16="http://schemas.microsoft.com/office/drawing/2014/main" id="{4B3F0568-599D-EA22-8E4E-B4467CCD6C3E}"/>
              </a:ext>
            </a:extLst>
          </p:cNvPr>
          <p:cNvPicPr>
            <a:picLocks noChangeAspect="1"/>
          </p:cNvPicPr>
          <p:nvPr/>
        </p:nvPicPr>
        <p:blipFill>
          <a:blip r:embed="rId6"/>
          <a:stretch>
            <a:fillRect/>
          </a:stretch>
        </p:blipFill>
        <p:spPr>
          <a:xfrm>
            <a:off x="9643399" y="1283223"/>
            <a:ext cx="1744400" cy="198470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7" y="1530576"/>
            <a:ext cx="10196687"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The objective of the analysis is to evaluate if the company Space Y could compete with Space X.</a:t>
            </a:r>
          </a:p>
          <a:p>
            <a:pPr>
              <a:spcBef>
                <a:spcPts val="1400"/>
              </a:spcBef>
            </a:pPr>
            <a:r>
              <a:rPr lang="en-US" sz="2200" dirty="0">
                <a:solidFill>
                  <a:schemeClr val="accent3">
                    <a:lumMod val="25000"/>
                  </a:schemeClr>
                </a:solidFill>
                <a:latin typeface="Abadi" panose="020B0604020104020204" pitchFamily="34" charset="0"/>
              </a:rPr>
              <a:t>We try to find answers:</a:t>
            </a:r>
          </a:p>
          <a:p>
            <a:pPr lvl="1">
              <a:spcBef>
                <a:spcPts val="1400"/>
              </a:spcBef>
            </a:pPr>
            <a:r>
              <a:rPr lang="en-US" sz="1800" dirty="0">
                <a:solidFill>
                  <a:schemeClr val="accent3">
                    <a:lumMod val="25000"/>
                  </a:schemeClr>
                </a:solidFill>
                <a:latin typeface="Abadi" panose="020B0604020104020204" pitchFamily="34" charset="0"/>
              </a:rPr>
              <a:t>To estimate the cost of launches, predict successful landings of the first stage rockets and the best places to make launches.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75768" y="4751274"/>
            <a:ext cx="8597827" cy="1042988"/>
          </a:xfrm>
          <a:prstGeom prst="rect">
            <a:avLst/>
          </a:prstGeom>
        </p:spPr>
        <p:txBody>
          <a:bodyPr lIns="91440" tIns="45720" rIns="91440" bIns="45720" anchor="t">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Most sites look to be within 90 km of the coast line and far from inhabited areas.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locations Safety</a:t>
            </a:r>
          </a:p>
        </p:txBody>
      </p:sp>
      <p:pic>
        <p:nvPicPr>
          <p:cNvPr id="4" name="Picture 3">
            <a:extLst>
              <a:ext uri="{FF2B5EF4-FFF2-40B4-BE49-F238E27FC236}">
                <a16:creationId xmlns:a16="http://schemas.microsoft.com/office/drawing/2014/main" id="{79BAB19A-1F87-3D23-1711-CCAF2C19A73E}"/>
              </a:ext>
            </a:extLst>
          </p:cNvPr>
          <p:cNvPicPr>
            <a:picLocks noChangeAspect="1"/>
          </p:cNvPicPr>
          <p:nvPr/>
        </p:nvPicPr>
        <p:blipFill>
          <a:blip r:embed="rId3"/>
          <a:stretch>
            <a:fillRect/>
          </a:stretch>
        </p:blipFill>
        <p:spPr>
          <a:xfrm>
            <a:off x="575768" y="1371458"/>
            <a:ext cx="7078063" cy="3096057"/>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001000" y="1442482"/>
            <a:ext cx="3456971" cy="123348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choice of launch location seems to have an impact on the success rate.</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by Sites</a:t>
            </a:r>
          </a:p>
        </p:txBody>
      </p:sp>
      <p:pic>
        <p:nvPicPr>
          <p:cNvPr id="4" name="Picture 3">
            <a:extLst>
              <a:ext uri="{FF2B5EF4-FFF2-40B4-BE49-F238E27FC236}">
                <a16:creationId xmlns:a16="http://schemas.microsoft.com/office/drawing/2014/main" id="{72A8E94B-F46D-23C7-0FFE-EBC0EA429727}"/>
              </a:ext>
            </a:extLst>
          </p:cNvPr>
          <p:cNvPicPr>
            <a:picLocks noChangeAspect="1"/>
          </p:cNvPicPr>
          <p:nvPr/>
        </p:nvPicPr>
        <p:blipFill>
          <a:blip r:embed="rId3"/>
          <a:stretch>
            <a:fillRect/>
          </a:stretch>
        </p:blipFill>
        <p:spPr>
          <a:xfrm>
            <a:off x="770011" y="1362075"/>
            <a:ext cx="7120960" cy="466349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210550" y="1501775"/>
            <a:ext cx="3075060" cy="4351338"/>
          </a:xfrm>
          <a:prstGeom prst="rect">
            <a:avLst/>
          </a:prstGeom>
        </p:spPr>
        <p:txBody>
          <a:bodyPr lIns="91440" tIns="45720" rIns="91440" bIns="45720" anchor="t">
            <a:normAutofit/>
          </a:bodyPr>
          <a:lstStyle/>
          <a:p>
            <a:pPr marL="0" indent="0">
              <a:buNone/>
            </a:pPr>
            <a:r>
              <a:rPr lang="en-US" dirty="0"/>
              <a:t>Site KSC KC-39A has 76.9% success rate.</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ratio for site KSC KC-39A</a:t>
            </a:r>
          </a:p>
        </p:txBody>
      </p:sp>
      <p:pic>
        <p:nvPicPr>
          <p:cNvPr id="4" name="Picture 3">
            <a:extLst>
              <a:ext uri="{FF2B5EF4-FFF2-40B4-BE49-F238E27FC236}">
                <a16:creationId xmlns:a16="http://schemas.microsoft.com/office/drawing/2014/main" id="{E6D98602-426C-8FE1-8D3A-75B972CEDDD3}"/>
              </a:ext>
            </a:extLst>
          </p:cNvPr>
          <p:cNvPicPr>
            <a:picLocks noChangeAspect="1"/>
          </p:cNvPicPr>
          <p:nvPr/>
        </p:nvPicPr>
        <p:blipFill>
          <a:blip r:embed="rId3"/>
          <a:stretch>
            <a:fillRect/>
          </a:stretch>
        </p:blipFill>
        <p:spPr>
          <a:xfrm>
            <a:off x="906389" y="1318839"/>
            <a:ext cx="6832297" cy="435133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647963"/>
            <a:ext cx="9772463" cy="549049"/>
          </a:xfrm>
          <a:prstGeom prst="rect">
            <a:avLst/>
          </a:prstGeom>
        </p:spPr>
        <p:txBody>
          <a:bodyPr lIns="91440" tIns="45720" rIns="91440" bIns="45720" anchor="t">
            <a:normAutofit fontScale="775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Payload Mass under 6000 kg, combined with FT booster version, is the most successful combination. Also, there is not a lot of data to make a an estimate on Payload Mass over 6000 kg.</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(kg) VS Launch Outcomes(class)</a:t>
            </a:r>
          </a:p>
        </p:txBody>
      </p:sp>
      <p:pic>
        <p:nvPicPr>
          <p:cNvPr id="4" name="Picture 3">
            <a:extLst>
              <a:ext uri="{FF2B5EF4-FFF2-40B4-BE49-F238E27FC236}">
                <a16:creationId xmlns:a16="http://schemas.microsoft.com/office/drawing/2014/main" id="{45E8783C-FBBE-A9A7-9088-27A7D8DD0D92}"/>
              </a:ext>
            </a:extLst>
          </p:cNvPr>
          <p:cNvPicPr>
            <a:picLocks noChangeAspect="1"/>
          </p:cNvPicPr>
          <p:nvPr/>
        </p:nvPicPr>
        <p:blipFill>
          <a:blip r:embed="rId3"/>
          <a:stretch>
            <a:fillRect/>
          </a:stretch>
        </p:blipFill>
        <p:spPr>
          <a:xfrm>
            <a:off x="826353" y="1380966"/>
            <a:ext cx="9716121" cy="408638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799335" y="1523206"/>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Four classification models were evaluated.</a:t>
            </a:r>
          </a:p>
          <a:p>
            <a:pPr>
              <a:lnSpc>
                <a:spcPct val="100000"/>
              </a:lnSpc>
              <a:spcBef>
                <a:spcPts val="1400"/>
              </a:spcBef>
            </a:pPr>
            <a:r>
              <a:rPr lang="en-US" sz="2200" dirty="0">
                <a:solidFill>
                  <a:schemeClr val="accent3">
                    <a:lumMod val="25000"/>
                  </a:schemeClr>
                </a:solidFill>
                <a:latin typeface="Abadi" panose="020B0604020104020204" pitchFamily="34" charset="0"/>
              </a:rPr>
              <a:t>The most successful model in predicting outcome is the Decision Tree Algorithm with an accuracy over 87%.</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2663DE6D-F1D4-3381-DB7A-9204007B56DB}"/>
              </a:ext>
            </a:extLst>
          </p:cNvPr>
          <p:cNvPicPr>
            <a:picLocks noChangeAspect="1"/>
          </p:cNvPicPr>
          <p:nvPr/>
        </p:nvPicPr>
        <p:blipFill>
          <a:blip r:embed="rId3"/>
          <a:stretch>
            <a:fillRect/>
          </a:stretch>
        </p:blipFill>
        <p:spPr>
          <a:xfrm>
            <a:off x="852115" y="1428451"/>
            <a:ext cx="5710647" cy="459712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343775" y="1434838"/>
            <a:ext cx="3941836"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confusion matrix of the Decision Tree Classification Model, show True/False Positive and True/False Negative.</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EFEDBD3A-9365-9608-2D44-8C10B468D483}"/>
              </a:ext>
            </a:extLst>
          </p:cNvPr>
          <p:cNvPicPr>
            <a:picLocks noChangeAspect="1"/>
          </p:cNvPicPr>
          <p:nvPr/>
        </p:nvPicPr>
        <p:blipFill>
          <a:blip r:embed="rId3"/>
          <a:stretch>
            <a:fillRect/>
          </a:stretch>
        </p:blipFill>
        <p:spPr>
          <a:xfrm>
            <a:off x="770011" y="1357013"/>
            <a:ext cx="5479550" cy="478661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846211" y="1408171"/>
            <a:ext cx="104394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Different sources of data were evaluated, from API extracted information to </a:t>
            </a:r>
            <a:r>
              <a:rPr lang="en-US" sz="2200" dirty="0" err="1">
                <a:solidFill>
                  <a:schemeClr val="accent3">
                    <a:lumMod val="25000"/>
                  </a:schemeClr>
                </a:solidFill>
                <a:latin typeface="Abadi" panose="020B0604020104020204" pitchFamily="34" charset="0"/>
              </a:rPr>
              <a:t>WebScraping</a:t>
            </a:r>
            <a:r>
              <a:rPr lang="en-US" sz="2200" dirty="0">
                <a:solidFill>
                  <a:schemeClr val="accent3">
                    <a:lumMod val="25000"/>
                  </a:schemeClr>
                </a:solidFill>
                <a:latin typeface="Abadi" panose="020B0604020104020204" pitchFamily="34" charset="0"/>
              </a:rPr>
              <a:t>, revealing insights</a:t>
            </a:r>
          </a:p>
          <a:p>
            <a:pPr>
              <a:lnSpc>
                <a:spcPct val="100000"/>
              </a:lnSpc>
              <a:spcBef>
                <a:spcPts val="1400"/>
              </a:spcBef>
            </a:pPr>
            <a:r>
              <a:rPr lang="en-US" sz="2200" dirty="0">
                <a:solidFill>
                  <a:schemeClr val="accent3">
                    <a:lumMod val="25000"/>
                  </a:schemeClr>
                </a:solidFill>
                <a:latin typeface="Abadi" panose="020B0604020104020204" pitchFamily="34" charset="0"/>
              </a:rPr>
              <a:t>Decision Tree Classification Model proved to be an effective choice for prediction</a:t>
            </a:r>
          </a:p>
          <a:p>
            <a:pPr>
              <a:lnSpc>
                <a:spcPct val="100000"/>
              </a:lnSpc>
              <a:spcBef>
                <a:spcPts val="1400"/>
              </a:spcBef>
            </a:pPr>
            <a:r>
              <a:rPr lang="en-US" sz="2200" dirty="0">
                <a:solidFill>
                  <a:schemeClr val="accent3">
                    <a:lumMod val="25000"/>
                  </a:schemeClr>
                </a:solidFill>
                <a:latin typeface="Abadi" panose="020B0604020104020204" pitchFamily="34" charset="0"/>
              </a:rPr>
              <a:t>The site with the most successful launches is KSC LC-39A</a:t>
            </a:r>
          </a:p>
          <a:p>
            <a:pPr>
              <a:lnSpc>
                <a:spcPct val="100000"/>
              </a:lnSpc>
              <a:spcBef>
                <a:spcPts val="1400"/>
              </a:spcBef>
            </a:pPr>
            <a:r>
              <a:rPr lang="en-US" sz="2200" dirty="0">
                <a:solidFill>
                  <a:schemeClr val="accent3">
                    <a:lumMod val="25000"/>
                  </a:schemeClr>
                </a:solidFill>
                <a:latin typeface="Abadi" panose="020B0604020104020204" pitchFamily="34" charset="0"/>
              </a:rPr>
              <a:t>While the mission outcomes improved over time, there is still room for improvement and that could depend on the evolution of rockets and other factors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Folium maps are not visible on GitHub</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10515600" cy="4738542"/>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SpaceX API, m</a:t>
            </a:r>
            <a:r>
              <a:rPr lang="en-US" sz="7200" dirty="0">
                <a:solidFill>
                  <a:schemeClr val="bg2">
                    <a:lumMod val="50000"/>
                  </a:schemeClr>
                </a:solidFill>
                <a:latin typeface="Abadi"/>
              </a:rPr>
              <a:t>ultiple endpoints were used to collect data from </a:t>
            </a:r>
            <a:r>
              <a:rPr lang="en-CA" sz="7200" dirty="0">
                <a:solidFill>
                  <a:schemeClr val="bg2">
                    <a:lumMod val="50000"/>
                  </a:schemeClr>
                </a:solidFill>
                <a:latin typeface="Abadi"/>
              </a:rPr>
              <a:t>https://api.spacexdata.com/v4/</a:t>
            </a:r>
          </a:p>
          <a:p>
            <a:pPr lvl="2">
              <a:lnSpc>
                <a:spcPct val="120000"/>
              </a:lnSpc>
              <a:spcBef>
                <a:spcPts val="1400"/>
              </a:spcBef>
            </a:pPr>
            <a:r>
              <a:rPr lang="en-CA" sz="7200" dirty="0">
                <a:solidFill>
                  <a:schemeClr val="bg2">
                    <a:lumMod val="50000"/>
                  </a:schemeClr>
                </a:solidFill>
                <a:latin typeface="Abadi"/>
              </a:rPr>
              <a:t>/rockets/, /launchpads/, /payloads/, /cores/, /launches/past</a:t>
            </a:r>
          </a:p>
          <a:p>
            <a:pPr lvl="1">
              <a:lnSpc>
                <a:spcPct val="120000"/>
              </a:lnSpc>
              <a:spcBef>
                <a:spcPts val="1400"/>
              </a:spcBef>
            </a:pPr>
            <a:r>
              <a:rPr lang="en-CA" sz="7600" dirty="0" err="1">
                <a:solidFill>
                  <a:schemeClr val="bg2">
                    <a:lumMod val="50000"/>
                  </a:schemeClr>
                </a:solidFill>
                <a:latin typeface="Abadi"/>
              </a:rPr>
              <a:t>WebScraping</a:t>
            </a:r>
            <a:r>
              <a:rPr lang="en-CA" sz="7600" dirty="0">
                <a:solidFill>
                  <a:schemeClr val="bg2">
                    <a:lumMod val="50000"/>
                  </a:schemeClr>
                </a:solidFill>
                <a:latin typeface="Abadi"/>
              </a:rPr>
              <a:t> from:</a:t>
            </a:r>
          </a:p>
          <a:p>
            <a:pPr lvl="2">
              <a:lnSpc>
                <a:spcPct val="120000"/>
              </a:lnSpc>
              <a:spcBef>
                <a:spcPts val="1400"/>
              </a:spcBef>
            </a:pPr>
            <a:r>
              <a:rPr lang="en-CA" sz="7200" dirty="0">
                <a:solidFill>
                  <a:schemeClr val="bg2">
                    <a:lumMod val="50000"/>
                  </a:schemeClr>
                </a:solidFill>
                <a:latin typeface="Abadi"/>
              </a:rPr>
              <a:t>https://en.wikipedia.org/w/index.php?title=List_of_Falcon_9_and_Falcon_Heavy_launches&amp;oldid=1027686922</a:t>
            </a:r>
            <a:endParaRPr lang="en-US" sz="72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was analyzed to find patterns and determine the label for successful and unsuccessful landings.</a:t>
            </a: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4444765"/>
          </a:xfrm>
          <a:prstGeom prst="rect">
            <a:avLst/>
          </a:prstGeom>
        </p:spPr>
        <p:txBody>
          <a:bodyPr lIns="91440" tIns="45720" rIns="91440" bIns="45720" anchor="t">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36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3600" dirty="0">
                <a:solidFill>
                  <a:schemeClr val="accent3">
                    <a:lumMod val="25000"/>
                  </a:schemeClr>
                </a:solidFill>
                <a:latin typeface="Abadi"/>
              </a:rPr>
              <a:t>Perform interactive visual analytics using Folium and </a:t>
            </a:r>
            <a:r>
              <a:rPr lang="en-US" sz="3600" dirty="0" err="1">
                <a:solidFill>
                  <a:schemeClr val="accent3">
                    <a:lumMod val="25000"/>
                  </a:schemeClr>
                </a:solidFill>
                <a:latin typeface="Abadi"/>
              </a:rPr>
              <a:t>Plotly</a:t>
            </a:r>
            <a:r>
              <a:rPr lang="en-US" sz="3600" dirty="0">
                <a:solidFill>
                  <a:schemeClr val="accent3">
                    <a:lumMod val="25000"/>
                  </a:schemeClr>
                </a:solidFill>
                <a:latin typeface="Abadi"/>
              </a:rPr>
              <a:t> Dash</a:t>
            </a:r>
          </a:p>
          <a:p>
            <a:pPr>
              <a:lnSpc>
                <a:spcPct val="120000"/>
              </a:lnSpc>
              <a:spcBef>
                <a:spcPts val="1400"/>
              </a:spcBef>
            </a:pPr>
            <a:r>
              <a:rPr lang="en-US" sz="3600" dirty="0">
                <a:solidFill>
                  <a:schemeClr val="accent3">
                    <a:lumMod val="25000"/>
                  </a:schemeClr>
                </a:solidFill>
                <a:latin typeface="Abadi"/>
              </a:rPr>
              <a:t>Perform predictive analysis using classification models</a:t>
            </a:r>
          </a:p>
          <a:p>
            <a:pPr lvl="1">
              <a:lnSpc>
                <a:spcPct val="120000"/>
              </a:lnSpc>
              <a:spcBef>
                <a:spcPts val="1400"/>
              </a:spcBef>
            </a:pPr>
            <a:r>
              <a:rPr lang="en-US" sz="2900" dirty="0">
                <a:solidFill>
                  <a:schemeClr val="bg2">
                    <a:lumMod val="50000"/>
                  </a:schemeClr>
                </a:solidFill>
                <a:latin typeface="Abadi"/>
              </a:rPr>
              <a:t>Collected data were used to evaluate the accuracy of different models. The data was split into training and testing sets and Machine Learning Algorithms were run with different parameters, trying to find the best hyperparameters for every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056467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1169144" cy="4601586"/>
          </a:xfrm>
          <a:prstGeom prst="rect">
            <a:avLst/>
          </a:prstGeom>
        </p:spPr>
        <p:txBody>
          <a:bodyPr/>
          <a:lstStyle/>
          <a:p>
            <a:pPr lvl="1">
              <a:lnSpc>
                <a:spcPct val="120000"/>
              </a:lnSpc>
              <a:spcBef>
                <a:spcPts val="1400"/>
              </a:spcBef>
            </a:pPr>
            <a:r>
              <a:rPr lang="en-US" sz="1600" dirty="0">
                <a:solidFill>
                  <a:schemeClr val="bg2">
                    <a:lumMod val="50000"/>
                  </a:schemeClr>
                </a:solidFill>
                <a:latin typeface="Abadi"/>
              </a:rPr>
              <a:t>SpaceX API:</a:t>
            </a:r>
          </a:p>
          <a:p>
            <a:pPr lvl="2">
              <a:lnSpc>
                <a:spcPct val="120000"/>
              </a:lnSpc>
              <a:spcBef>
                <a:spcPts val="1400"/>
              </a:spcBef>
            </a:pPr>
            <a:r>
              <a:rPr lang="en-CA" sz="1600" dirty="0">
                <a:solidFill>
                  <a:schemeClr val="bg2">
                    <a:lumMod val="50000"/>
                  </a:schemeClr>
                </a:solidFill>
                <a:latin typeface="Abadi"/>
              </a:rPr>
              <a:t>https://api.spacexdata.com/v4/rockets/</a:t>
            </a:r>
          </a:p>
          <a:p>
            <a:pPr lvl="2">
              <a:lnSpc>
                <a:spcPct val="120000"/>
              </a:lnSpc>
              <a:spcBef>
                <a:spcPts val="1400"/>
              </a:spcBef>
            </a:pPr>
            <a:r>
              <a:rPr lang="en-CA" sz="1600" dirty="0">
                <a:solidFill>
                  <a:schemeClr val="bg2">
                    <a:lumMod val="50000"/>
                  </a:schemeClr>
                </a:solidFill>
                <a:latin typeface="Abadi"/>
              </a:rPr>
              <a:t>https://api.spacexdata.com/v4/launchpads/</a:t>
            </a:r>
          </a:p>
          <a:p>
            <a:pPr lvl="2">
              <a:lnSpc>
                <a:spcPct val="120000"/>
              </a:lnSpc>
              <a:spcBef>
                <a:spcPts val="1400"/>
              </a:spcBef>
            </a:pPr>
            <a:r>
              <a:rPr lang="en-CA" sz="1600" dirty="0">
                <a:solidFill>
                  <a:schemeClr val="bg2">
                    <a:lumMod val="50000"/>
                  </a:schemeClr>
                </a:solidFill>
                <a:latin typeface="Abadi"/>
              </a:rPr>
              <a:t>https://api.spacexdata.com/v4/payloads/</a:t>
            </a:r>
          </a:p>
          <a:p>
            <a:pPr lvl="2">
              <a:lnSpc>
                <a:spcPct val="120000"/>
              </a:lnSpc>
              <a:spcBef>
                <a:spcPts val="1400"/>
              </a:spcBef>
            </a:pPr>
            <a:r>
              <a:rPr lang="en-CA" sz="1600" dirty="0">
                <a:solidFill>
                  <a:schemeClr val="bg2">
                    <a:lumMod val="50000"/>
                  </a:schemeClr>
                </a:solidFill>
                <a:latin typeface="Abadi"/>
              </a:rPr>
              <a:t>https://api.spacexdata.com/v4/cores/</a:t>
            </a:r>
          </a:p>
          <a:p>
            <a:pPr lvl="2">
              <a:lnSpc>
                <a:spcPct val="120000"/>
              </a:lnSpc>
              <a:spcBef>
                <a:spcPts val="1400"/>
              </a:spcBef>
            </a:pPr>
            <a:r>
              <a:rPr lang="en-CA" sz="1600" dirty="0">
                <a:solidFill>
                  <a:schemeClr val="bg2">
                    <a:lumMod val="50000"/>
                  </a:schemeClr>
                </a:solidFill>
                <a:latin typeface="Abadi"/>
              </a:rPr>
              <a:t>https://api.spacexdata.com/v4/launches/past"</a:t>
            </a:r>
          </a:p>
          <a:p>
            <a:pPr lvl="2">
              <a:lnSpc>
                <a:spcPct val="120000"/>
              </a:lnSpc>
              <a:spcBef>
                <a:spcPts val="1400"/>
              </a:spcBef>
            </a:pPr>
            <a:endParaRPr lang="en-CA" sz="700" b="0" dirty="0">
              <a:solidFill>
                <a:srgbClr val="CCCCCC"/>
              </a:solidFill>
              <a:effectLst/>
              <a:latin typeface="Consolas" panose="020B0609020204030204" pitchFamily="49" charset="0"/>
            </a:endParaRPr>
          </a:p>
          <a:p>
            <a:pPr lvl="1">
              <a:lnSpc>
                <a:spcPct val="120000"/>
              </a:lnSpc>
              <a:spcBef>
                <a:spcPts val="1400"/>
              </a:spcBef>
            </a:pPr>
            <a:r>
              <a:rPr lang="en-CA" sz="1600" dirty="0" err="1">
                <a:solidFill>
                  <a:schemeClr val="bg2">
                    <a:lumMod val="50000"/>
                  </a:schemeClr>
                </a:solidFill>
                <a:latin typeface="Abadi"/>
              </a:rPr>
              <a:t>WebScraping</a:t>
            </a:r>
            <a:r>
              <a:rPr lang="en-CA" sz="1600" dirty="0">
                <a:solidFill>
                  <a:schemeClr val="bg2">
                    <a:lumMod val="50000"/>
                  </a:schemeClr>
                </a:solidFill>
                <a:latin typeface="Abadi"/>
              </a:rPr>
              <a:t>:</a:t>
            </a:r>
          </a:p>
          <a:p>
            <a:pPr lvl="2">
              <a:lnSpc>
                <a:spcPct val="120000"/>
              </a:lnSpc>
              <a:spcBef>
                <a:spcPts val="1400"/>
              </a:spcBef>
            </a:pPr>
            <a:r>
              <a:rPr lang="en-CA" sz="1600" dirty="0">
                <a:solidFill>
                  <a:schemeClr val="bg2">
                    <a:lumMod val="50000"/>
                  </a:schemeClr>
                </a:solidFill>
                <a:latin typeface="Abadi"/>
              </a:rPr>
              <a:t>https://en.wikipedia.org/w/index.php?title=List_of_Falcon_9_and_Falcon_Heavy_launches&amp;oldid=1027686922</a:t>
            </a:r>
            <a:endParaRPr lang="en-US" sz="1600" dirty="0">
              <a:solidFill>
                <a:schemeClr val="bg2">
                  <a:lumMod val="50000"/>
                </a:schemeClr>
              </a:solidFill>
              <a:latin typeface="Abadi"/>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exposes public API that can be used to obtain data. The API Documentation can be found at: </a:t>
            </a:r>
            <a:r>
              <a:rPr lang="en-US" sz="2200" dirty="0">
                <a:solidFill>
                  <a:schemeClr val="accent3">
                    <a:lumMod val="25000"/>
                  </a:schemeClr>
                </a:solidFill>
                <a:latin typeface="Abadi" panose="020B0604020104020204" pitchFamily="34" charset="0"/>
                <a:hlinkClick r:id="rId3"/>
              </a:rPr>
              <a:t>https://docs.spacexdata.com/</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SpaceX API calls notebook: </a:t>
            </a:r>
            <a:r>
              <a:rPr lang="en-US" sz="2200" dirty="0">
                <a:solidFill>
                  <a:schemeClr val="accent3">
                    <a:lumMod val="25000"/>
                  </a:schemeClr>
                </a:solidFill>
                <a:latin typeface="Abadi" panose="020B0604020104020204" pitchFamily="34" charset="0"/>
                <a:hlinkClick r:id="rId4"/>
              </a:rPr>
              <a:t>SpaceX Data Collection API Notebook</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C55F62F3-DD1A-98B5-C38B-B7188F29DF78}"/>
              </a:ext>
            </a:extLst>
          </p:cNvPr>
          <p:cNvGraphicFramePr/>
          <p:nvPr>
            <p:extLst>
              <p:ext uri="{D42A27DB-BD31-4B8C-83A1-F6EECF244321}">
                <p14:modId xmlns:p14="http://schemas.microsoft.com/office/powerpoint/2010/main" val="1770957194"/>
              </p:ext>
            </p:extLst>
          </p:nvPr>
        </p:nvGraphicFramePr>
        <p:xfrm>
          <a:off x="5642264" y="1516056"/>
          <a:ext cx="5815708" cy="451009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155be751-a274-42e8-93fb-f39d3b9bccc8"/>
    <ds:schemaRef ds:uri="f80a141d-92ca-4d3d-9308-f7e7b1d44ce8"/>
    <ds:schemaRef ds:uri="http://schemas.microsoft.com/office/2006/documentManagement/types"/>
    <ds:schemaRef ds:uri="http://www.w3.org/XML/1998/namespace"/>
    <ds:schemaRef ds:uri="http://schemas.microsoft.com/office/2006/metadata/properties"/>
    <ds:schemaRef ds:uri="http://purl.org/dc/elements/1.1/"/>
    <ds:schemaRef ds:uri="http://schemas.microsoft.com/office/infopath/2007/PartnerControls"/>
    <ds:schemaRef ds:uri="http://purl.org/dc/dcmitype/"/>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2127</TotalTime>
  <Words>2381</Words>
  <Application>Microsoft Office PowerPoint</Application>
  <PresentationFormat>Widescreen</PresentationFormat>
  <Paragraphs>269</Paragraphs>
  <Slides>50</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Abadi</vt:lpstr>
      <vt:lpstr>Arial</vt:lpstr>
      <vt:lpstr>Calibri</vt:lpstr>
      <vt:lpstr>Calibri Light</vt:lpstr>
      <vt:lpstr>Consolas</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Jean-Philippe Savard</dc:creator>
  <cp:lastModifiedBy>Jean-Philippe Savard</cp:lastModifiedBy>
  <cp:revision>360</cp:revision>
  <dcterms:created xsi:type="dcterms:W3CDTF">2021-04-29T18:58:34Z</dcterms:created>
  <dcterms:modified xsi:type="dcterms:W3CDTF">2023-08-15T02:26:01Z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